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26D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4" d="100"/>
          <a:sy n="64" d="100"/>
        </p:scale>
        <p:origin x="-108" y="-30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2/28/2018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275DB11-396B-4BAC-99D6-E259DC2E04D4}"/>
              </a:ext>
            </a:extLst>
          </p:cNvPr>
          <p:cNvSpPr>
            <a:spLocks noGrp="1"/>
          </p:cNvSpPr>
          <p:nvPr>
            <p:ph type="ctrTitle"/>
          </p:nvPr>
        </p:nvSpPr>
        <p:spPr/>
        <p:txBody>
          <a:bodyPr/>
          <a:lstStyle/>
          <a:p>
            <a:r>
              <a:rPr lang="es-ES" dirty="0" err="1"/>
              <a:t>Ways</a:t>
            </a:r>
            <a:r>
              <a:rPr lang="es-ES" dirty="0"/>
              <a:t> </a:t>
            </a:r>
            <a:r>
              <a:rPr lang="es-ES" dirty="0" err="1"/>
              <a:t>of</a:t>
            </a:r>
            <a:r>
              <a:rPr lang="es-ES" dirty="0"/>
              <a:t> </a:t>
            </a:r>
            <a:r>
              <a:rPr lang="es-ES" dirty="0" err="1"/>
              <a:t>remembering</a:t>
            </a:r>
            <a:endParaRPr lang="es-ES" dirty="0"/>
          </a:p>
        </p:txBody>
      </p:sp>
      <p:sp>
        <p:nvSpPr>
          <p:cNvPr id="3" name="Subtítulo 2">
            <a:extLst>
              <a:ext uri="{FF2B5EF4-FFF2-40B4-BE49-F238E27FC236}">
                <a16:creationId xmlns:a16="http://schemas.microsoft.com/office/drawing/2014/main" xmlns="" id="{3D09853F-6D83-4531-8C71-65C15838D55A}"/>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xmlns="" val="822044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xmlns="" id="{F24D3054-2589-42D2-A9E3-4C30CA0E5B17}"/>
              </a:ext>
            </a:extLst>
          </p:cNvPr>
          <p:cNvSpPr txBox="1"/>
          <p:nvPr/>
        </p:nvSpPr>
        <p:spPr>
          <a:xfrm>
            <a:off x="469900" y="1775791"/>
            <a:ext cx="10794999" cy="4678204"/>
          </a:xfrm>
          <a:prstGeom prst="rect">
            <a:avLst/>
          </a:prstGeom>
          <a:noFill/>
        </p:spPr>
        <p:txBody>
          <a:bodyPr wrap="square" rtlCol="0">
            <a:spAutoFit/>
          </a:bodyPr>
          <a:lstStyle/>
          <a:p>
            <a:r>
              <a:rPr lang="en-US" dirty="0"/>
              <a:t> </a:t>
            </a:r>
          </a:p>
          <a:p>
            <a:r>
              <a:rPr lang="en-US" sz="2800" dirty="0"/>
              <a:t>Tidying your desk should be top of your list of things to do.</a:t>
            </a:r>
          </a:p>
          <a:p>
            <a:r>
              <a:rPr lang="en-US" sz="2800" dirty="0"/>
              <a:t>If there’s one enemy of a good memory, it’s </a:t>
            </a:r>
            <a:r>
              <a:rPr lang="en-US" sz="2800" dirty="0" err="1"/>
              <a:t>disorganisation</a:t>
            </a:r>
            <a:r>
              <a:rPr lang="en-US" sz="2800" dirty="0"/>
              <a:t>. If you have an untidy working space with pieces of paper everywhere and a notepad filled with scrawl on numerous different subjects with no particular order, the first thing you need to do is to organize your space. Tidy your room, or whichever space you’re using for studying. Get your notes </a:t>
            </a:r>
            <a:r>
              <a:rPr lang="en-US" sz="2800" dirty="0" err="1"/>
              <a:t>organised</a:t>
            </a:r>
            <a:r>
              <a:rPr lang="en-US" sz="2800" dirty="0"/>
              <a:t> neatly into different subjects. Physically tidying and ordering your environment has the effect of doing the same to the mind. This makes you much better at concentrating on the most important things: </a:t>
            </a:r>
            <a:r>
              <a:rPr lang="en-US" sz="2800" dirty="0" err="1"/>
              <a:t>memorising</a:t>
            </a:r>
            <a:r>
              <a:rPr lang="en-US" sz="2800" dirty="0"/>
              <a:t> and recalling facts.</a:t>
            </a:r>
          </a:p>
        </p:txBody>
      </p:sp>
      <p:sp>
        <p:nvSpPr>
          <p:cNvPr id="7" name="AutoShape 9" descr="Resultado de imagen de get organised">
            <a:extLst>
              <a:ext uri="{FF2B5EF4-FFF2-40B4-BE49-F238E27FC236}">
                <a16:creationId xmlns:a16="http://schemas.microsoft.com/office/drawing/2014/main" xmlns="" id="{A21788CD-37FE-49A1-AD9B-045F87CE80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3" name="Diagrama de flujo: tarjeta 12">
            <a:extLst>
              <a:ext uri="{FF2B5EF4-FFF2-40B4-BE49-F238E27FC236}">
                <a16:creationId xmlns:a16="http://schemas.microsoft.com/office/drawing/2014/main" xmlns="" id="{F6647777-E9E4-49FB-BD54-FC6FC694F431}"/>
              </a:ext>
            </a:extLst>
          </p:cNvPr>
          <p:cNvSpPr/>
          <p:nvPr/>
        </p:nvSpPr>
        <p:spPr>
          <a:xfrm>
            <a:off x="4902200" y="165100"/>
            <a:ext cx="5092700" cy="1930400"/>
          </a:xfrm>
          <a:prstGeom prst="flowChartPunchedCard">
            <a:avLst/>
          </a:prstGeom>
          <a:solidFill>
            <a:srgbClr val="FF000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1. Get </a:t>
            </a:r>
            <a:r>
              <a:rPr lang="en-US" sz="4800" dirty="0" err="1"/>
              <a:t>organised</a:t>
            </a:r>
            <a:endParaRPr lang="en-US" sz="4800" dirty="0"/>
          </a:p>
          <a:p>
            <a:endParaRPr lang="en-US" sz="4800" dirty="0"/>
          </a:p>
        </p:txBody>
      </p:sp>
    </p:spTree>
    <p:extLst>
      <p:ext uri="{BB962C8B-B14F-4D97-AF65-F5344CB8AC3E}">
        <p14:creationId xmlns:p14="http://schemas.microsoft.com/office/powerpoint/2010/main" xmlns="" val="36925696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2626F164-0C6B-409E-8289-9CBFC294B90D}"/>
              </a:ext>
            </a:extLst>
          </p:cNvPr>
          <p:cNvSpPr txBox="1"/>
          <p:nvPr/>
        </p:nvSpPr>
        <p:spPr>
          <a:xfrm>
            <a:off x="184702" y="2212896"/>
            <a:ext cx="11892998" cy="4247317"/>
          </a:xfrm>
          <a:prstGeom prst="rect">
            <a:avLst/>
          </a:prstGeom>
          <a:noFill/>
        </p:spPr>
        <p:txBody>
          <a:bodyPr wrap="square" rtlCol="0">
            <a:spAutoFit/>
          </a:bodyPr>
          <a:lstStyle/>
          <a:p>
            <a:r>
              <a:rPr lang="en-US" dirty="0"/>
              <a:t>Officially known as the ‘method of loci’, the memory palace can be used to </a:t>
            </a:r>
            <a:r>
              <a:rPr lang="en-US" dirty="0" err="1"/>
              <a:t>memorise</a:t>
            </a:r>
            <a:r>
              <a:rPr lang="en-US" dirty="0"/>
              <a:t> huge volumes of information, and best of all, because it’s all down to your imagination, you can constantly expand it. It works like this:</a:t>
            </a:r>
          </a:p>
          <a:p>
            <a:endParaRPr lang="en-US" dirty="0"/>
          </a:p>
          <a:p>
            <a:r>
              <a:rPr lang="en-US" sz="2400" b="1" dirty="0">
                <a:solidFill>
                  <a:srgbClr val="0070C0"/>
                </a:solidFill>
                <a:latin typeface="Agency FB" panose="020B0503020202020204" pitchFamily="34" charset="0"/>
              </a:rPr>
              <a:t>1. </a:t>
            </a:r>
            <a:r>
              <a:rPr lang="en-US" sz="2400" b="1" dirty="0" err="1">
                <a:solidFill>
                  <a:srgbClr val="0070C0"/>
                </a:solidFill>
                <a:latin typeface="Agency FB" panose="020B0503020202020204" pitchFamily="34" charset="0"/>
              </a:rPr>
              <a:t>Visualise</a:t>
            </a:r>
            <a:r>
              <a:rPr lang="en-US" sz="2400" b="1" dirty="0">
                <a:solidFill>
                  <a:srgbClr val="0070C0"/>
                </a:solidFill>
                <a:latin typeface="Agency FB" panose="020B0503020202020204" pitchFamily="34" charset="0"/>
              </a:rPr>
              <a:t> a building or road. Populate your mental image with details, such as what you see in each room or what’s on either side of the road.</a:t>
            </a:r>
          </a:p>
          <a:p>
            <a:r>
              <a:rPr lang="en-US" sz="2400" b="1" dirty="0">
                <a:solidFill>
                  <a:srgbClr val="0070C0"/>
                </a:solidFill>
                <a:latin typeface="Agency FB" panose="020B0503020202020204" pitchFamily="34" charset="0"/>
              </a:rPr>
              <a:t>2. Mentally connect an image of each of the features you see – such as a chair in your imagined house, or a tree by the side of your imagined road – with a manageable chunk of information (such as a chemical formula). Think about the two together in depth and make sure you’ve really learned the information and its associated image.</a:t>
            </a:r>
          </a:p>
          <a:p>
            <a:r>
              <a:rPr lang="en-US" sz="2400" b="1" dirty="0">
                <a:solidFill>
                  <a:srgbClr val="0070C0"/>
                </a:solidFill>
                <a:latin typeface="Agency FB" panose="020B0503020202020204" pitchFamily="34" charset="0"/>
              </a:rPr>
              <a:t>3. To recall the information in the exam, simply retrace your steps through the building or down the road and pick out the objects you’ve associated with the information.</a:t>
            </a:r>
          </a:p>
          <a:p>
            <a:r>
              <a:rPr lang="en-US" sz="2400" b="1" dirty="0">
                <a:solidFill>
                  <a:srgbClr val="0070C0"/>
                </a:solidFill>
                <a:latin typeface="Agency FB" panose="020B0503020202020204" pitchFamily="34" charset="0"/>
              </a:rPr>
              <a:t>4. When you want to add additional information to your memory bank, you can simply add another room to your imaginary building or take a turn off your imaginary road that will house this new information.</a:t>
            </a:r>
          </a:p>
        </p:txBody>
      </p:sp>
      <p:sp>
        <p:nvSpPr>
          <p:cNvPr id="3" name="Diagrama de flujo: tarjeta 2">
            <a:extLst>
              <a:ext uri="{FF2B5EF4-FFF2-40B4-BE49-F238E27FC236}">
                <a16:creationId xmlns:a16="http://schemas.microsoft.com/office/drawing/2014/main" xmlns="" id="{A27A0487-2FC5-4ACF-853D-775AD080CFD7}"/>
              </a:ext>
            </a:extLst>
          </p:cNvPr>
          <p:cNvSpPr/>
          <p:nvPr/>
        </p:nvSpPr>
        <p:spPr>
          <a:xfrm>
            <a:off x="5941391" y="397787"/>
            <a:ext cx="5092700" cy="1930400"/>
          </a:xfrm>
          <a:prstGeom prst="flowChartPunchedCard">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2. Mind palaces</a:t>
            </a:r>
          </a:p>
        </p:txBody>
      </p:sp>
    </p:spTree>
    <p:extLst>
      <p:ext uri="{BB962C8B-B14F-4D97-AF65-F5344CB8AC3E}">
        <p14:creationId xmlns:p14="http://schemas.microsoft.com/office/powerpoint/2010/main" xmlns="" val="643628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9D3DA328-224B-4B47-B46B-C569D5E790FB}"/>
              </a:ext>
            </a:extLst>
          </p:cNvPr>
          <p:cNvSpPr/>
          <p:nvPr/>
        </p:nvSpPr>
        <p:spPr>
          <a:xfrm>
            <a:off x="482600" y="2333685"/>
            <a:ext cx="11214100" cy="4524315"/>
          </a:xfrm>
          <a:prstGeom prst="rect">
            <a:avLst/>
          </a:prstGeom>
        </p:spPr>
        <p:txBody>
          <a:bodyPr wrap="square">
            <a:spAutoFit/>
          </a:bodyPr>
          <a:lstStyle/>
          <a:p>
            <a:r>
              <a:rPr lang="en-US" sz="2400" dirty="0">
                <a:latin typeface="AR ESSENCE" panose="02000000000000000000" pitchFamily="2" charset="0"/>
              </a:rPr>
              <a:t>An alternative way of remembering the </a:t>
            </a:r>
            <a:r>
              <a:rPr lang="en-US" sz="2400" dirty="0" err="1">
                <a:latin typeface="AR ESSENCE" panose="02000000000000000000" pitchFamily="2" charset="0"/>
              </a:rPr>
              <a:t>colours</a:t>
            </a:r>
            <a:r>
              <a:rPr lang="en-US" sz="2400" dirty="0">
                <a:latin typeface="AR ESSENCE" panose="02000000000000000000" pitchFamily="2" charset="0"/>
              </a:rPr>
              <a:t> of the rainbow is ‘Richard of York gave battle in vain’.</a:t>
            </a:r>
          </a:p>
          <a:p>
            <a:r>
              <a:rPr lang="en-US" sz="2400" dirty="0">
                <a:latin typeface="AR ESSENCE" panose="02000000000000000000" pitchFamily="2" charset="0"/>
              </a:rPr>
              <a:t>It involves translating information into an alternative form that you’re more easily able to remember. One way of doing this is by taking the first letters of a string of information you want to remember and then using them to create a more memorable phrase that you find easier to remember than the original information. For example, some people remember the points of the compass with the mnemonic ‘Never Eat Shredded Wheat’ (North East South West). Alternatively, ‘My Very Elegant Mum Just Served Us Nachos’.</a:t>
            </a:r>
          </a:p>
          <a:p>
            <a:r>
              <a:rPr lang="es-ES" sz="2400" dirty="0" err="1">
                <a:latin typeface="AR ESSENCE" panose="02000000000000000000" pitchFamily="2" charset="0"/>
              </a:rPr>
              <a:t>This</a:t>
            </a:r>
            <a:r>
              <a:rPr lang="es-ES" sz="2400" dirty="0">
                <a:latin typeface="AR ESSENCE" panose="02000000000000000000" pitchFamily="2" charset="0"/>
              </a:rPr>
              <a:t> can </a:t>
            </a:r>
            <a:r>
              <a:rPr lang="es-ES" sz="2400" dirty="0" err="1">
                <a:latin typeface="AR ESSENCE" panose="02000000000000000000" pitchFamily="2" charset="0"/>
              </a:rPr>
              <a:t>serve</a:t>
            </a:r>
            <a:r>
              <a:rPr lang="es-ES" sz="2400" dirty="0">
                <a:latin typeface="AR ESSENCE" panose="02000000000000000000" pitchFamily="2" charset="0"/>
              </a:rPr>
              <a:t> </a:t>
            </a:r>
            <a:r>
              <a:rPr lang="es-ES" sz="2400" dirty="0" err="1">
                <a:latin typeface="AR ESSENCE" panose="02000000000000000000" pitchFamily="2" charset="0"/>
              </a:rPr>
              <a:t>to</a:t>
            </a:r>
            <a:r>
              <a:rPr lang="es-ES" sz="2400" dirty="0">
                <a:latin typeface="AR ESSENCE" panose="02000000000000000000" pitchFamily="2" charset="0"/>
              </a:rPr>
              <a:t> </a:t>
            </a:r>
            <a:r>
              <a:rPr lang="es-ES" sz="2400" dirty="0" err="1">
                <a:latin typeface="AR ESSENCE" panose="02000000000000000000" pitchFamily="2" charset="0"/>
              </a:rPr>
              <a:t>remember</a:t>
            </a:r>
            <a:r>
              <a:rPr lang="es-ES" sz="2400" dirty="0">
                <a:latin typeface="AR ESSENCE" panose="02000000000000000000" pitchFamily="2" charset="0"/>
              </a:rPr>
              <a:t> </a:t>
            </a:r>
            <a:r>
              <a:rPr lang="es-ES" sz="2400" dirty="0" err="1">
                <a:latin typeface="AR ESSENCE" panose="02000000000000000000" pitchFamily="2" charset="0"/>
              </a:rPr>
              <a:t>the</a:t>
            </a:r>
            <a:r>
              <a:rPr lang="es-ES" sz="2400" dirty="0">
                <a:latin typeface="AR ESSENCE" panose="02000000000000000000" pitchFamily="2" charset="0"/>
              </a:rPr>
              <a:t> </a:t>
            </a:r>
            <a:r>
              <a:rPr lang="es-ES" sz="2400" dirty="0" err="1">
                <a:latin typeface="AR ESSENCE" panose="02000000000000000000" pitchFamily="2" charset="0"/>
              </a:rPr>
              <a:t>order</a:t>
            </a:r>
            <a:r>
              <a:rPr lang="es-ES" sz="2400" dirty="0">
                <a:latin typeface="AR ESSENCE" panose="02000000000000000000" pitchFamily="2" charset="0"/>
              </a:rPr>
              <a:t> </a:t>
            </a:r>
            <a:r>
              <a:rPr lang="es-ES" sz="2400" dirty="0" err="1">
                <a:latin typeface="AR ESSENCE" panose="02000000000000000000" pitchFamily="2" charset="0"/>
              </a:rPr>
              <a:t>of</a:t>
            </a:r>
            <a:r>
              <a:rPr lang="es-ES" sz="2400" dirty="0">
                <a:latin typeface="AR ESSENCE" panose="02000000000000000000" pitchFamily="2" charset="0"/>
              </a:rPr>
              <a:t> </a:t>
            </a:r>
            <a:r>
              <a:rPr lang="es-ES" sz="2400" dirty="0" err="1">
                <a:latin typeface="AR ESSENCE" panose="02000000000000000000" pitchFamily="2" charset="0"/>
              </a:rPr>
              <a:t>the</a:t>
            </a:r>
            <a:r>
              <a:rPr lang="es-ES" sz="2400" dirty="0">
                <a:latin typeface="AR ESSENCE" panose="02000000000000000000" pitchFamily="2" charset="0"/>
              </a:rPr>
              <a:t> </a:t>
            </a:r>
            <a:r>
              <a:rPr lang="es-ES" sz="2400" dirty="0" err="1">
                <a:latin typeface="AR ESSENCE" panose="02000000000000000000" pitchFamily="2" charset="0"/>
              </a:rPr>
              <a:t>planets</a:t>
            </a:r>
            <a:r>
              <a:rPr lang="es-ES" sz="2400" dirty="0">
                <a:latin typeface="AR ESSENCE" panose="02000000000000000000" pitchFamily="2" charset="0"/>
              </a:rPr>
              <a:t>. Can </a:t>
            </a:r>
            <a:r>
              <a:rPr lang="es-ES" sz="2400" dirty="0" err="1">
                <a:latin typeface="AR ESSENCE" panose="02000000000000000000" pitchFamily="2" charset="0"/>
              </a:rPr>
              <a:t>you</a:t>
            </a:r>
            <a:r>
              <a:rPr lang="es-ES" sz="2400" dirty="0">
                <a:latin typeface="AR ESSENCE" panose="02000000000000000000" pitchFamily="2" charset="0"/>
              </a:rPr>
              <a:t> </a:t>
            </a:r>
            <a:r>
              <a:rPr lang="es-ES" sz="2400" dirty="0" err="1">
                <a:latin typeface="AR ESSENCE" panose="02000000000000000000" pitchFamily="2" charset="0"/>
              </a:rPr>
              <a:t>think</a:t>
            </a:r>
            <a:r>
              <a:rPr lang="es-ES" sz="2400" dirty="0">
                <a:latin typeface="AR ESSENCE" panose="02000000000000000000" pitchFamily="2" charset="0"/>
              </a:rPr>
              <a:t> </a:t>
            </a:r>
            <a:r>
              <a:rPr lang="es-ES" sz="2400" dirty="0" err="1">
                <a:latin typeface="AR ESSENCE" panose="02000000000000000000" pitchFamily="2" charset="0"/>
              </a:rPr>
              <a:t>of</a:t>
            </a:r>
            <a:r>
              <a:rPr lang="es-ES" sz="2400" dirty="0">
                <a:latin typeface="AR ESSENCE" panose="02000000000000000000" pitchFamily="2" charset="0"/>
              </a:rPr>
              <a:t> </a:t>
            </a:r>
            <a:r>
              <a:rPr lang="es-ES" sz="2400" dirty="0" err="1">
                <a:latin typeface="AR ESSENCE" panose="02000000000000000000" pitchFamily="2" charset="0"/>
              </a:rPr>
              <a:t>one</a:t>
            </a:r>
            <a:r>
              <a:rPr lang="es-ES" sz="2400" dirty="0">
                <a:latin typeface="AR ESSENCE" panose="02000000000000000000" pitchFamily="2" charset="0"/>
              </a:rPr>
              <a:t>?</a:t>
            </a:r>
          </a:p>
          <a:p>
            <a:r>
              <a:rPr lang="en-US" sz="2400" dirty="0">
                <a:latin typeface="AR ESSENCE" panose="02000000000000000000" pitchFamily="2" charset="0"/>
              </a:rPr>
              <a:t>The first letters of the information can also make up a word in their own right, as in the case of the </a:t>
            </a:r>
            <a:r>
              <a:rPr lang="en-US" sz="2400" dirty="0" err="1">
                <a:latin typeface="AR ESSENCE" panose="02000000000000000000" pitchFamily="2" charset="0"/>
              </a:rPr>
              <a:t>colours</a:t>
            </a:r>
            <a:r>
              <a:rPr lang="en-US" sz="2400" dirty="0">
                <a:latin typeface="AR ESSENCE" panose="02000000000000000000" pitchFamily="2" charset="0"/>
              </a:rPr>
              <a:t> of the rainbow, the mnemonic of which is the name ‘Roy G. </a:t>
            </a:r>
            <a:r>
              <a:rPr lang="en-US" sz="2400" dirty="0" err="1">
                <a:latin typeface="AR ESSENCE" panose="02000000000000000000" pitchFamily="2" charset="0"/>
              </a:rPr>
              <a:t>Biv</a:t>
            </a:r>
            <a:r>
              <a:rPr lang="en-US" sz="2400" dirty="0">
                <a:latin typeface="AR ESSENCE" panose="02000000000000000000" pitchFamily="2" charset="0"/>
              </a:rPr>
              <a:t>’ (Red, Orange, Yellow, Green, Blue, Indigo, Violet).</a:t>
            </a:r>
          </a:p>
        </p:txBody>
      </p:sp>
      <p:sp>
        <p:nvSpPr>
          <p:cNvPr id="3" name="Diagrama de flujo: tarjeta 2">
            <a:extLst>
              <a:ext uri="{FF2B5EF4-FFF2-40B4-BE49-F238E27FC236}">
                <a16:creationId xmlns:a16="http://schemas.microsoft.com/office/drawing/2014/main" xmlns="" id="{79C55240-129F-45C2-B6E7-18C9266C789D}"/>
              </a:ext>
            </a:extLst>
          </p:cNvPr>
          <p:cNvSpPr/>
          <p:nvPr/>
        </p:nvSpPr>
        <p:spPr>
          <a:xfrm>
            <a:off x="4902200" y="165100"/>
            <a:ext cx="5092700" cy="1930400"/>
          </a:xfrm>
          <a:prstGeom prst="flowChartPunchedCard">
            <a:avLst/>
          </a:prstGeom>
          <a:solidFill>
            <a:srgbClr val="00B05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3. Mnemonics</a:t>
            </a:r>
          </a:p>
        </p:txBody>
      </p:sp>
    </p:spTree>
    <p:extLst>
      <p:ext uri="{BB962C8B-B14F-4D97-AF65-F5344CB8AC3E}">
        <p14:creationId xmlns:p14="http://schemas.microsoft.com/office/powerpoint/2010/main" xmlns="" val="2115713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EBB6012A-CD94-42C2-9340-7841AC53A38C}"/>
              </a:ext>
            </a:extLst>
          </p:cNvPr>
          <p:cNvSpPr txBox="1"/>
          <p:nvPr/>
        </p:nvSpPr>
        <p:spPr>
          <a:xfrm>
            <a:off x="609600" y="2616200"/>
            <a:ext cx="11417300" cy="3785652"/>
          </a:xfrm>
          <a:prstGeom prst="rect">
            <a:avLst/>
          </a:prstGeom>
          <a:noFill/>
        </p:spPr>
        <p:txBody>
          <a:bodyPr wrap="square" rtlCol="0">
            <a:spAutoFit/>
          </a:bodyPr>
          <a:lstStyle/>
          <a:p>
            <a:r>
              <a:rPr lang="en-US" sz="2400" dirty="0">
                <a:solidFill>
                  <a:srgbClr val="0070C0"/>
                </a:solidFill>
                <a:latin typeface="Berlin Sans FB Demi" panose="020E0802020502020306" pitchFamily="34" charset="0"/>
              </a:rPr>
              <a:t>Putting information into a rhyme is another way of making it easier to remember. An example is the rhyme that helps people remember how many days there are in each month:</a:t>
            </a:r>
          </a:p>
          <a:p>
            <a:r>
              <a:rPr lang="en-US" sz="2400" dirty="0">
                <a:solidFill>
                  <a:srgbClr val="0070C0"/>
                </a:solidFill>
                <a:latin typeface="Berlin Sans FB Demi" panose="020E0802020502020306" pitchFamily="34" charset="0"/>
              </a:rPr>
              <a:t>30 days hath September, April, June, and November.</a:t>
            </a:r>
          </a:p>
          <a:p>
            <a:r>
              <a:rPr lang="en-US" sz="2400" dirty="0">
                <a:solidFill>
                  <a:srgbClr val="0070C0"/>
                </a:solidFill>
                <a:latin typeface="Berlin Sans FB Demi" panose="020E0802020502020306" pitchFamily="34" charset="0"/>
              </a:rPr>
              <a:t>All the rest have 31</a:t>
            </a:r>
          </a:p>
          <a:p>
            <a:r>
              <a:rPr lang="en-US" sz="2400" dirty="0">
                <a:solidFill>
                  <a:srgbClr val="0070C0"/>
                </a:solidFill>
                <a:latin typeface="Berlin Sans FB Demi" panose="020E0802020502020306" pitchFamily="34" charset="0"/>
              </a:rPr>
              <a:t>Except February my dear son.</a:t>
            </a:r>
          </a:p>
          <a:p>
            <a:r>
              <a:rPr lang="en-US" sz="2400" dirty="0">
                <a:solidFill>
                  <a:srgbClr val="0070C0"/>
                </a:solidFill>
                <a:latin typeface="Berlin Sans FB Demi" panose="020E0802020502020306" pitchFamily="34" charset="0"/>
              </a:rPr>
              <a:t>It has 28 and that is fine</a:t>
            </a:r>
          </a:p>
          <a:p>
            <a:r>
              <a:rPr lang="en-US" sz="2400" dirty="0">
                <a:solidFill>
                  <a:srgbClr val="0070C0"/>
                </a:solidFill>
                <a:latin typeface="Berlin Sans FB Demi" panose="020E0802020502020306" pitchFamily="34" charset="0"/>
              </a:rPr>
              <a:t>But in Leap Year it has 29.</a:t>
            </a:r>
          </a:p>
          <a:p>
            <a:r>
              <a:rPr lang="en-US" sz="2400" dirty="0">
                <a:solidFill>
                  <a:srgbClr val="0070C0"/>
                </a:solidFill>
                <a:latin typeface="Berlin Sans FB Demi" panose="020E0802020502020306" pitchFamily="34" charset="0"/>
              </a:rPr>
              <a:t>This may prove a more effective way of </a:t>
            </a:r>
            <a:r>
              <a:rPr lang="en-US" sz="2400" dirty="0" err="1">
                <a:solidFill>
                  <a:srgbClr val="0070C0"/>
                </a:solidFill>
                <a:latin typeface="Berlin Sans FB Demi" panose="020E0802020502020306" pitchFamily="34" charset="0"/>
              </a:rPr>
              <a:t>memorising</a:t>
            </a:r>
            <a:r>
              <a:rPr lang="en-US" sz="2400" dirty="0">
                <a:solidFill>
                  <a:srgbClr val="0070C0"/>
                </a:solidFill>
                <a:latin typeface="Berlin Sans FB Demi" panose="020E0802020502020306" pitchFamily="34" charset="0"/>
              </a:rPr>
              <a:t> bigger chunks of information than the mnemonic examples we gave above. </a:t>
            </a:r>
          </a:p>
        </p:txBody>
      </p:sp>
      <p:sp>
        <p:nvSpPr>
          <p:cNvPr id="3" name="Diagrama de flujo: tarjeta 2">
            <a:extLst>
              <a:ext uri="{FF2B5EF4-FFF2-40B4-BE49-F238E27FC236}">
                <a16:creationId xmlns:a16="http://schemas.microsoft.com/office/drawing/2014/main" xmlns="" id="{A40CFFE4-A0E0-4783-B1DF-512B3BA8376C}"/>
              </a:ext>
            </a:extLst>
          </p:cNvPr>
          <p:cNvSpPr/>
          <p:nvPr/>
        </p:nvSpPr>
        <p:spPr>
          <a:xfrm>
            <a:off x="4902200" y="165100"/>
            <a:ext cx="5092700" cy="1930400"/>
          </a:xfrm>
          <a:prstGeom prst="flowChartPunchedCard">
            <a:avLst/>
          </a:prstGeom>
          <a:solidFill>
            <a:schemeClr val="accent6"/>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4. Rhyming</a:t>
            </a:r>
          </a:p>
        </p:txBody>
      </p:sp>
    </p:spTree>
    <p:extLst>
      <p:ext uri="{BB962C8B-B14F-4D97-AF65-F5344CB8AC3E}">
        <p14:creationId xmlns:p14="http://schemas.microsoft.com/office/powerpoint/2010/main" xmlns="" val="2813623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B2963F42-28F4-4A48-8A24-EC569038A9D4}"/>
              </a:ext>
            </a:extLst>
          </p:cNvPr>
          <p:cNvSpPr txBox="1"/>
          <p:nvPr/>
        </p:nvSpPr>
        <p:spPr>
          <a:xfrm>
            <a:off x="596900" y="2654300"/>
            <a:ext cx="10896600" cy="3970318"/>
          </a:xfrm>
          <a:prstGeom prst="rect">
            <a:avLst/>
          </a:prstGeom>
          <a:noFill/>
        </p:spPr>
        <p:txBody>
          <a:bodyPr wrap="square" rtlCol="0">
            <a:spAutoFit/>
          </a:bodyPr>
          <a:lstStyle/>
          <a:p>
            <a:r>
              <a:rPr lang="en-US" sz="2800" dirty="0"/>
              <a:t>If you’re lucky enough to possess a photographic memory, you can make the most of it by combining images with text to reinforce what you’ve learned. This makes it easier to recall the information, because all you have to do is bring to mind the image and you can recall the information. Arrange your notes in a pictorial fashion, such as in a spider diagram (where you have the concept in the middle and arrows pointing out of it to different pieces of information). Then, when you need to recall a particular piece of information, the idea is that you remember whereabouts it was on the page and that jolts your memory of what it was about.</a:t>
            </a:r>
          </a:p>
        </p:txBody>
      </p:sp>
      <p:sp>
        <p:nvSpPr>
          <p:cNvPr id="3" name="Diagrama de flujo: tarjeta 2">
            <a:extLst>
              <a:ext uri="{FF2B5EF4-FFF2-40B4-BE49-F238E27FC236}">
                <a16:creationId xmlns:a16="http://schemas.microsoft.com/office/drawing/2014/main" xmlns="" id="{636B138F-A70B-4683-A605-93AD7C3747F4}"/>
              </a:ext>
            </a:extLst>
          </p:cNvPr>
          <p:cNvSpPr/>
          <p:nvPr/>
        </p:nvSpPr>
        <p:spPr>
          <a:xfrm>
            <a:off x="3924300" y="165100"/>
            <a:ext cx="6070600" cy="1930400"/>
          </a:xfrm>
          <a:prstGeom prst="flowChartPunchedCard">
            <a:avLst/>
          </a:prstGeom>
          <a:solidFill>
            <a:srgbClr val="7030A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5. Making the most of a photographic memory</a:t>
            </a:r>
          </a:p>
        </p:txBody>
      </p:sp>
    </p:spTree>
    <p:extLst>
      <p:ext uri="{BB962C8B-B14F-4D97-AF65-F5344CB8AC3E}">
        <p14:creationId xmlns:p14="http://schemas.microsoft.com/office/powerpoint/2010/main" xmlns="" val="2675397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E506AF72-A09C-4C9C-8F30-4C7655434233}"/>
              </a:ext>
            </a:extLst>
          </p:cNvPr>
          <p:cNvSpPr txBox="1"/>
          <p:nvPr/>
        </p:nvSpPr>
        <p:spPr>
          <a:xfrm>
            <a:off x="571500" y="2336800"/>
            <a:ext cx="10363200" cy="3785652"/>
          </a:xfrm>
          <a:prstGeom prst="rect">
            <a:avLst/>
          </a:prstGeom>
          <a:noFill/>
        </p:spPr>
        <p:txBody>
          <a:bodyPr wrap="square" rtlCol="0">
            <a:spAutoFit/>
          </a:bodyPr>
          <a:lstStyle/>
          <a:p>
            <a:r>
              <a:rPr lang="en-US" sz="2400" dirty="0">
                <a:solidFill>
                  <a:srgbClr val="FF0000"/>
                </a:solidFill>
                <a:latin typeface="AR ESSENCE" panose="02000000000000000000" pitchFamily="2" charset="0"/>
              </a:rPr>
              <a:t>An extension of the rhyming idea is setting your notes to music. I don’t know about you, but I find it much easier to remember the lyrics to my </a:t>
            </a:r>
            <a:r>
              <a:rPr lang="en-US" sz="2400" dirty="0" err="1">
                <a:solidFill>
                  <a:srgbClr val="FF0000"/>
                </a:solidFill>
                <a:latin typeface="AR ESSENCE" panose="02000000000000000000" pitchFamily="2" charset="0"/>
              </a:rPr>
              <a:t>favourite</a:t>
            </a:r>
            <a:r>
              <a:rPr lang="en-US" sz="2400" dirty="0">
                <a:solidFill>
                  <a:srgbClr val="FF0000"/>
                </a:solidFill>
                <a:latin typeface="AR ESSENCE" panose="02000000000000000000" pitchFamily="2" charset="0"/>
              </a:rPr>
              <a:t> songs than I do to recall dry information such as the names and dates of the English monarchs or Roman emperors.</a:t>
            </a:r>
          </a:p>
          <a:p>
            <a:r>
              <a:rPr lang="en-US" sz="2400" dirty="0">
                <a:solidFill>
                  <a:srgbClr val="FF0000"/>
                </a:solidFill>
                <a:latin typeface="AR ESSENCE" panose="02000000000000000000" pitchFamily="2" charset="0"/>
              </a:rPr>
              <a:t>If you are having problems remembering, try putting a tune to it. Even a rap will do! Then all you need to do is remember the tune and the words should come flooding back. To make it easier to recall, you could try using a tune you already know – perhaps even a children’s nursery rhyme, if you can bear to associate a childhood </a:t>
            </a:r>
            <a:r>
              <a:rPr lang="en-US" sz="2400" dirty="0" err="1">
                <a:solidFill>
                  <a:srgbClr val="FF0000"/>
                </a:solidFill>
                <a:latin typeface="AR ESSENCE" panose="02000000000000000000" pitchFamily="2" charset="0"/>
              </a:rPr>
              <a:t>favourite</a:t>
            </a:r>
            <a:r>
              <a:rPr lang="en-US" sz="2400" dirty="0">
                <a:solidFill>
                  <a:srgbClr val="FF0000"/>
                </a:solidFill>
                <a:latin typeface="AR ESSENCE" panose="02000000000000000000" pitchFamily="2" charset="0"/>
              </a:rPr>
              <a:t> with your exams! As long as you’re guaranteed to remember it, though, anything goes.</a:t>
            </a:r>
          </a:p>
        </p:txBody>
      </p:sp>
      <p:sp>
        <p:nvSpPr>
          <p:cNvPr id="3" name="Diagrama de flujo: tarjeta 2">
            <a:extLst>
              <a:ext uri="{FF2B5EF4-FFF2-40B4-BE49-F238E27FC236}">
                <a16:creationId xmlns:a16="http://schemas.microsoft.com/office/drawing/2014/main" xmlns="" id="{84FB3FB2-67A8-4CE7-86D8-615E76225274}"/>
              </a:ext>
            </a:extLst>
          </p:cNvPr>
          <p:cNvSpPr/>
          <p:nvPr/>
        </p:nvSpPr>
        <p:spPr>
          <a:xfrm>
            <a:off x="4902200" y="165100"/>
            <a:ext cx="5092700" cy="1930400"/>
          </a:xfrm>
          <a:prstGeom prst="flowChartPunchedCard">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6. Setting facts and figures to music</a:t>
            </a:r>
          </a:p>
        </p:txBody>
      </p:sp>
    </p:spTree>
    <p:extLst>
      <p:ext uri="{BB962C8B-B14F-4D97-AF65-F5344CB8AC3E}">
        <p14:creationId xmlns:p14="http://schemas.microsoft.com/office/powerpoint/2010/main" xmlns="" val="2525513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F2D12362-D6F5-418C-92B1-BBDA740E541B}"/>
              </a:ext>
            </a:extLst>
          </p:cNvPr>
          <p:cNvSpPr txBox="1"/>
          <p:nvPr/>
        </p:nvSpPr>
        <p:spPr>
          <a:xfrm>
            <a:off x="558800" y="2362200"/>
            <a:ext cx="10350500" cy="3785652"/>
          </a:xfrm>
          <a:prstGeom prst="rect">
            <a:avLst/>
          </a:prstGeom>
          <a:noFill/>
        </p:spPr>
        <p:txBody>
          <a:bodyPr wrap="square" rtlCol="0">
            <a:spAutoFit/>
          </a:bodyPr>
          <a:lstStyle/>
          <a:p>
            <a:r>
              <a:rPr lang="en-US" sz="2400" dirty="0">
                <a:latin typeface="Berlin Sans FB Demi" panose="020E0802020502020306" pitchFamily="34" charset="0"/>
              </a:rPr>
              <a:t>By ‘experience things practically’, we mean: don’t just learn from books. </a:t>
            </a:r>
          </a:p>
          <a:p>
            <a:r>
              <a:rPr lang="en-US" sz="2400" dirty="0">
                <a:latin typeface="Berlin Sans FB Demi" panose="020E0802020502020306" pitchFamily="34" charset="0"/>
              </a:rPr>
              <a:t>It can be very difficult to remember things if your only experience of them is reading them in a book. To take an extreme example, you couldn’t learn to ride a bike simply by reading about it; you need to learn by doing it. If what you’re learning about can be experienced in person, try to do so, because this is a much better way of learning and the information is far more likely to stick with you. For example, if you’re learning about the Romans, go to the museum. If you see an experiment in a book, try doing it at home. It will help you emotionally engage with what you’re learning and make it easier for you to recall information about it in the exam.</a:t>
            </a:r>
          </a:p>
        </p:txBody>
      </p:sp>
      <p:sp>
        <p:nvSpPr>
          <p:cNvPr id="3" name="Diagrama de flujo: tarjeta 2">
            <a:extLst>
              <a:ext uri="{FF2B5EF4-FFF2-40B4-BE49-F238E27FC236}">
                <a16:creationId xmlns:a16="http://schemas.microsoft.com/office/drawing/2014/main" xmlns="" id="{DC0F13A5-8A13-4F14-922C-216EEE296A2F}"/>
              </a:ext>
            </a:extLst>
          </p:cNvPr>
          <p:cNvSpPr/>
          <p:nvPr/>
        </p:nvSpPr>
        <p:spPr>
          <a:xfrm>
            <a:off x="4902200" y="165100"/>
            <a:ext cx="5092700" cy="1930400"/>
          </a:xfrm>
          <a:prstGeom prst="flowChartPunchedCard">
            <a:avLst/>
          </a:prstGeom>
          <a:solidFill>
            <a:srgbClr val="0070C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7. Experience things practically</a:t>
            </a:r>
          </a:p>
        </p:txBody>
      </p:sp>
    </p:spTree>
    <p:extLst>
      <p:ext uri="{BB962C8B-B14F-4D97-AF65-F5344CB8AC3E}">
        <p14:creationId xmlns:p14="http://schemas.microsoft.com/office/powerpoint/2010/main" xmlns="" val="2031193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570D0C13-98E6-441E-ABBD-57B15827F152}"/>
              </a:ext>
            </a:extLst>
          </p:cNvPr>
          <p:cNvSpPr txBox="1"/>
          <p:nvPr/>
        </p:nvSpPr>
        <p:spPr>
          <a:xfrm>
            <a:off x="393700" y="2423616"/>
            <a:ext cx="11391900" cy="3785652"/>
          </a:xfrm>
          <a:prstGeom prst="rect">
            <a:avLst/>
          </a:prstGeom>
          <a:noFill/>
        </p:spPr>
        <p:txBody>
          <a:bodyPr wrap="square" rtlCol="0">
            <a:spAutoFit/>
          </a:bodyPr>
          <a:lstStyle/>
          <a:p>
            <a:r>
              <a:rPr lang="en-US" sz="2400" dirty="0">
                <a:solidFill>
                  <a:srgbClr val="7030A0"/>
                </a:solidFill>
                <a:latin typeface="Cooper Black" panose="0208090404030B020404" pitchFamily="18" charset="0"/>
              </a:rPr>
              <a:t>Your sense of smell can be a powerful memory aid, as you’ll know if you’ve ever experienced that odd sensation of smelling something for the first time in years and instantly being transported back to the moment you last smelt it. You could try using this to your advantage by dabbing your wrist with a particular perfume or aftershave each time you study material for a particular exam. Then, when that exam comes round, you put on the same perfume or aftershave and (theoretically) it can transport you back to the time you were learning the information in the first place. You could try using different scents for different subjects, wearing the corresponding scent for the relevant exam.</a:t>
            </a:r>
          </a:p>
        </p:txBody>
      </p:sp>
      <p:sp>
        <p:nvSpPr>
          <p:cNvPr id="3" name="Diagrama de flujo: tarjeta 2">
            <a:extLst>
              <a:ext uri="{FF2B5EF4-FFF2-40B4-BE49-F238E27FC236}">
                <a16:creationId xmlns:a16="http://schemas.microsoft.com/office/drawing/2014/main" xmlns="" id="{0260C200-9373-4A56-9752-7A6384C16459}"/>
              </a:ext>
            </a:extLst>
          </p:cNvPr>
          <p:cNvSpPr/>
          <p:nvPr/>
        </p:nvSpPr>
        <p:spPr>
          <a:xfrm>
            <a:off x="5168900" y="279400"/>
            <a:ext cx="4610100" cy="1930400"/>
          </a:xfrm>
          <a:prstGeom prst="flowChartPunchedCard">
            <a:avLst/>
          </a:prstGeom>
          <a:solidFill>
            <a:srgbClr val="FF000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8. Use your sense of smell</a:t>
            </a:r>
          </a:p>
        </p:txBody>
      </p:sp>
    </p:spTree>
    <p:extLst>
      <p:ext uri="{BB962C8B-B14F-4D97-AF65-F5344CB8AC3E}">
        <p14:creationId xmlns:p14="http://schemas.microsoft.com/office/powerpoint/2010/main" xmlns="" val="3098925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BB50D14B-DA75-416E-BA19-46C9A22F16FE}"/>
              </a:ext>
            </a:extLst>
          </p:cNvPr>
          <p:cNvSpPr txBox="1"/>
          <p:nvPr/>
        </p:nvSpPr>
        <p:spPr>
          <a:xfrm>
            <a:off x="330200" y="1930400"/>
            <a:ext cx="11684000" cy="3416320"/>
          </a:xfrm>
          <a:prstGeom prst="rect">
            <a:avLst/>
          </a:prstGeom>
          <a:noFill/>
        </p:spPr>
        <p:txBody>
          <a:bodyPr wrap="square" rtlCol="0">
            <a:spAutoFit/>
          </a:bodyPr>
          <a:lstStyle/>
          <a:p>
            <a:r>
              <a:rPr lang="en-US" sz="2400" dirty="0">
                <a:latin typeface="AR CENA" panose="02000000000000000000" pitchFamily="2" charset="0"/>
              </a:rPr>
              <a:t>Simon was a chemist’s son,</a:t>
            </a:r>
          </a:p>
          <a:p>
            <a:r>
              <a:rPr lang="en-US" sz="2400" dirty="0">
                <a:latin typeface="AR CENA" panose="02000000000000000000" pitchFamily="2" charset="0"/>
              </a:rPr>
              <a:t>Simon is no more,</a:t>
            </a:r>
          </a:p>
          <a:p>
            <a:r>
              <a:rPr lang="en-US" sz="2400" dirty="0">
                <a:latin typeface="AR CENA" panose="02000000000000000000" pitchFamily="2" charset="0"/>
              </a:rPr>
              <a:t>For what he thought was H</a:t>
            </a:r>
            <a:r>
              <a:rPr lang="en-US" sz="2400" baseline="-25000" dirty="0">
                <a:latin typeface="AR CENA" panose="02000000000000000000" pitchFamily="2" charset="0"/>
              </a:rPr>
              <a:t>2</a:t>
            </a:r>
            <a:r>
              <a:rPr lang="en-US" sz="2400" dirty="0">
                <a:latin typeface="AR CENA" panose="02000000000000000000" pitchFamily="2" charset="0"/>
              </a:rPr>
              <a:t>O,</a:t>
            </a:r>
          </a:p>
          <a:p>
            <a:r>
              <a:rPr lang="en-US" sz="2400" dirty="0">
                <a:latin typeface="AR CENA" panose="02000000000000000000" pitchFamily="2" charset="0"/>
              </a:rPr>
              <a:t>Was H</a:t>
            </a:r>
            <a:r>
              <a:rPr lang="en-US" sz="2400" baseline="-25000" dirty="0">
                <a:latin typeface="AR CENA" panose="02000000000000000000" pitchFamily="2" charset="0"/>
              </a:rPr>
              <a:t>2</a:t>
            </a:r>
            <a:r>
              <a:rPr lang="en-US" sz="2400" dirty="0">
                <a:latin typeface="AR CENA" panose="02000000000000000000" pitchFamily="2" charset="0"/>
              </a:rPr>
              <a:t>SO</a:t>
            </a:r>
            <a:r>
              <a:rPr lang="en-US" sz="2400" baseline="-25000" dirty="0">
                <a:latin typeface="AR CENA" panose="02000000000000000000" pitchFamily="2" charset="0"/>
              </a:rPr>
              <a:t>4</a:t>
            </a:r>
            <a:r>
              <a:rPr lang="en-US" sz="2400" dirty="0">
                <a:latin typeface="AR CENA" panose="02000000000000000000" pitchFamily="2" charset="0"/>
              </a:rPr>
              <a:t>.</a:t>
            </a:r>
          </a:p>
          <a:p>
            <a:r>
              <a:rPr lang="en-US" sz="2400" dirty="0">
                <a:latin typeface="AR CENA" panose="02000000000000000000" pitchFamily="2" charset="0"/>
              </a:rPr>
              <a:t>To help your brain absorb bigger chunks of information, another trick you could try is to break the information down and make up a story linking together each piece of information. It’s a little like the memory palace idea we discussed </a:t>
            </a:r>
            <a:r>
              <a:rPr lang="en-US" sz="2400" dirty="0" smtClean="0">
                <a:latin typeface="AR CENA" panose="02000000000000000000" pitchFamily="2" charset="0"/>
              </a:rPr>
              <a:t>earlier, </a:t>
            </a:r>
            <a:r>
              <a:rPr lang="en-US" sz="2400" dirty="0">
                <a:latin typeface="AR CENA" panose="02000000000000000000" pitchFamily="2" charset="0"/>
              </a:rPr>
              <a:t>but it </a:t>
            </a:r>
            <a:r>
              <a:rPr lang="en-US" sz="2400" dirty="0" smtClean="0">
                <a:latin typeface="AR CENA" panose="02000000000000000000" pitchFamily="2" charset="0"/>
              </a:rPr>
              <a:t>needs more imagination </a:t>
            </a:r>
            <a:r>
              <a:rPr lang="en-US" sz="2400" dirty="0">
                <a:latin typeface="AR CENA" panose="02000000000000000000" pitchFamily="2" charset="0"/>
              </a:rPr>
              <a:t>because the story you make up doesn’t have to be spatially limited in your mind</a:t>
            </a:r>
            <a:r>
              <a:rPr lang="en-US" sz="2400" dirty="0" smtClean="0">
                <a:latin typeface="AR CENA" panose="02000000000000000000" pitchFamily="2" charset="0"/>
              </a:rPr>
              <a:t>.</a:t>
            </a:r>
            <a:endParaRPr lang="en-US" sz="2400" dirty="0">
              <a:latin typeface="AR CENA" panose="02000000000000000000" pitchFamily="2" charset="0"/>
            </a:endParaRPr>
          </a:p>
        </p:txBody>
      </p:sp>
      <p:sp>
        <p:nvSpPr>
          <p:cNvPr id="4" name="Diagrama de flujo: tarjeta 3">
            <a:extLst>
              <a:ext uri="{FF2B5EF4-FFF2-40B4-BE49-F238E27FC236}">
                <a16:creationId xmlns:a16="http://schemas.microsoft.com/office/drawing/2014/main" xmlns="" id="{B22BE635-D440-4B61-A7FC-0DCC97F653E7}"/>
              </a:ext>
            </a:extLst>
          </p:cNvPr>
          <p:cNvSpPr/>
          <p:nvPr/>
        </p:nvSpPr>
        <p:spPr>
          <a:xfrm>
            <a:off x="4902200" y="165100"/>
            <a:ext cx="5092700" cy="1930400"/>
          </a:xfrm>
          <a:prstGeom prst="flowChartPunchedCard">
            <a:avLst/>
          </a:prstGeom>
          <a:solidFill>
            <a:srgbClr val="7030A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9. Make up a story</a:t>
            </a:r>
          </a:p>
        </p:txBody>
      </p:sp>
    </p:spTree>
    <p:extLst>
      <p:ext uri="{BB962C8B-B14F-4D97-AF65-F5344CB8AC3E}">
        <p14:creationId xmlns:p14="http://schemas.microsoft.com/office/powerpoint/2010/main" xmlns="" val="2795138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A998E86F-8A9F-4845-A8B7-18DD3652FB37}"/>
              </a:ext>
            </a:extLst>
          </p:cNvPr>
          <p:cNvSpPr txBox="1"/>
          <p:nvPr/>
        </p:nvSpPr>
        <p:spPr>
          <a:xfrm>
            <a:off x="323329" y="2408635"/>
            <a:ext cx="11658600" cy="4306958"/>
          </a:xfrm>
          <a:prstGeom prst="rect">
            <a:avLst/>
          </a:prstGeom>
          <a:noFill/>
        </p:spPr>
        <p:txBody>
          <a:bodyPr wrap="square" rtlCol="0">
            <a:spAutoFit/>
          </a:bodyPr>
          <a:lstStyle/>
          <a:p>
            <a:r>
              <a:rPr lang="en-US" sz="2400" dirty="0">
                <a:latin typeface="AR CENA" panose="02000000000000000000" pitchFamily="2" charset="0"/>
              </a:rPr>
              <a:t>Getting a good night’s sleep is vital for the consolidation of long-term knowledge in your brain.</a:t>
            </a:r>
          </a:p>
          <a:p>
            <a:r>
              <a:rPr lang="en-US" sz="2400" dirty="0">
                <a:latin typeface="AR CENA" panose="02000000000000000000" pitchFamily="2" charset="0"/>
              </a:rPr>
              <a:t>It may not sound like it, but one of the best things you can do to help you remember things is to get a good night’s sleep – not just the night before the exam, but every night. We’re not just saying that because getting the right amount of sleep will help you perform better, retain mental agility and ward off stress and tiredness. We’re saying it because it’s when you’re sleeping that your brain performs the vital task of converting facts from short-term memory into long-term memory. During the course of a good night’s sleep, your brain processes the information you’ve learnt during the day and stores it. So, get the recommended eight hours’ sleep each and every night. Sleep </a:t>
            </a:r>
            <a:r>
              <a:rPr lang="en-US" sz="2400" dirty="0" smtClean="0">
                <a:latin typeface="AR CENA" panose="02000000000000000000" pitchFamily="2" charset="0"/>
              </a:rPr>
              <a:t>is one </a:t>
            </a:r>
            <a:r>
              <a:rPr lang="en-US" sz="2400" dirty="0">
                <a:latin typeface="AR CENA" panose="02000000000000000000" pitchFamily="2" charset="0"/>
              </a:rPr>
              <a:t>of the most important things you can do for exam success!</a:t>
            </a:r>
            <a:endParaRPr lang="en-US" sz="2700" dirty="0">
              <a:latin typeface="AR CENA" panose="02000000000000000000" pitchFamily="2" charset="0"/>
            </a:endParaRPr>
          </a:p>
        </p:txBody>
      </p:sp>
      <p:sp>
        <p:nvSpPr>
          <p:cNvPr id="3" name="Diagrama de flujo: tarjeta 2">
            <a:extLst>
              <a:ext uri="{FF2B5EF4-FFF2-40B4-BE49-F238E27FC236}">
                <a16:creationId xmlns:a16="http://schemas.microsoft.com/office/drawing/2014/main" xmlns="" id="{9EB901B3-7A33-4A45-BAA5-C0BCC2E6B790}"/>
              </a:ext>
            </a:extLst>
          </p:cNvPr>
          <p:cNvSpPr/>
          <p:nvPr/>
        </p:nvSpPr>
        <p:spPr>
          <a:xfrm>
            <a:off x="4826000" y="165100"/>
            <a:ext cx="5092700" cy="1930400"/>
          </a:xfrm>
          <a:prstGeom prst="flowChartPunchedCard">
            <a:avLst/>
          </a:prstGeom>
          <a:solidFill>
            <a:srgbClr val="F826D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10. Get a good night’s sleep</a:t>
            </a:r>
          </a:p>
        </p:txBody>
      </p:sp>
    </p:spTree>
    <p:extLst>
      <p:ext uri="{BB962C8B-B14F-4D97-AF65-F5344CB8AC3E}">
        <p14:creationId xmlns:p14="http://schemas.microsoft.com/office/powerpoint/2010/main" xmlns="" val="1968227198"/>
      </p:ext>
    </p:extLst>
  </p:cSld>
  <p:clrMapOvr>
    <a:masterClrMapping/>
  </p:clrMapOvr>
</p:sld>
</file>

<file path=ppt/theme/theme1.xml><?xml version="1.0" encoding="utf-8"?>
<a:theme xmlns:a="http://schemas.openxmlformats.org/drawingml/2006/main" name="Got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47</TotalTime>
  <Words>1481</Words>
  <Application>Microsoft Office PowerPoint</Application>
  <PresentationFormat>Personalizado</PresentationFormat>
  <Paragraphs>44</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Gota</vt:lpstr>
      <vt:lpstr>Ways of remembering</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of remembering</dc:title>
  <dc:creator>SteveWol</dc:creator>
  <cp:lastModifiedBy>user</cp:lastModifiedBy>
  <cp:revision>7</cp:revision>
  <cp:lastPrinted>2018-02-27T17:41:06Z</cp:lastPrinted>
  <dcterms:created xsi:type="dcterms:W3CDTF">2018-02-27T16:57:38Z</dcterms:created>
  <dcterms:modified xsi:type="dcterms:W3CDTF">2018-02-28T08:38:10Z</dcterms:modified>
</cp:coreProperties>
</file>