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00" r:id="rId1"/>
  </p:sldMasterIdLst>
  <p:handoutMasterIdLst>
    <p:handoutMasterId r:id="rId15"/>
  </p:handout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Lst>
  <p:sldSz cx="12192000" cy="6858000"/>
  <p:notesSz cx="9926638"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4BA6EEB6-218A-42A8-AEAF-EAA992C25992}"/>
              </a:ext>
            </a:extLst>
          </p:cNvPr>
          <p:cNvSpPr>
            <a:spLocks noGrp="1"/>
          </p:cNvSpPr>
          <p:nvPr>
            <p:ph type="hdr" sz="quarter"/>
          </p:nvPr>
        </p:nvSpPr>
        <p:spPr>
          <a:xfrm>
            <a:off x="0" y="1"/>
            <a:ext cx="4301543" cy="341064"/>
          </a:xfrm>
          <a:prstGeom prst="rect">
            <a:avLst/>
          </a:prstGeom>
        </p:spPr>
        <p:txBody>
          <a:bodyPr vert="horz" lIns="91440" tIns="45720" rIns="91440" bIns="45720" rtlCol="0"/>
          <a:lstStyle>
            <a:lvl1pPr algn="l">
              <a:defRPr sz="1200"/>
            </a:lvl1pPr>
          </a:lstStyle>
          <a:p>
            <a:endParaRPr lang="en-GB"/>
          </a:p>
        </p:txBody>
      </p:sp>
      <p:sp>
        <p:nvSpPr>
          <p:cNvPr id="3" name="Marcador de fecha 2">
            <a:extLst>
              <a:ext uri="{FF2B5EF4-FFF2-40B4-BE49-F238E27FC236}">
                <a16:creationId xmlns:a16="http://schemas.microsoft.com/office/drawing/2014/main" id="{AE4285A7-A1EF-48EB-A0B5-697E6D298786}"/>
              </a:ext>
            </a:extLst>
          </p:cNvPr>
          <p:cNvSpPr>
            <a:spLocks noGrp="1"/>
          </p:cNvSpPr>
          <p:nvPr>
            <p:ph type="dt" sz="quarter" idx="1"/>
          </p:nvPr>
        </p:nvSpPr>
        <p:spPr>
          <a:xfrm>
            <a:off x="5622798" y="1"/>
            <a:ext cx="4301543" cy="341064"/>
          </a:xfrm>
          <a:prstGeom prst="rect">
            <a:avLst/>
          </a:prstGeom>
        </p:spPr>
        <p:txBody>
          <a:bodyPr vert="horz" lIns="91440" tIns="45720" rIns="91440" bIns="45720" rtlCol="0"/>
          <a:lstStyle>
            <a:lvl1pPr algn="r">
              <a:defRPr sz="1200"/>
            </a:lvl1pPr>
          </a:lstStyle>
          <a:p>
            <a:fld id="{763A9753-FF79-4EE0-A8CB-184A9DA900AE}" type="datetimeFigureOut">
              <a:rPr lang="en-GB" smtClean="0"/>
              <a:t>27/02/2018</a:t>
            </a:fld>
            <a:endParaRPr lang="en-GB"/>
          </a:p>
        </p:txBody>
      </p:sp>
      <p:sp>
        <p:nvSpPr>
          <p:cNvPr id="4" name="Marcador de pie de página 3">
            <a:extLst>
              <a:ext uri="{FF2B5EF4-FFF2-40B4-BE49-F238E27FC236}">
                <a16:creationId xmlns:a16="http://schemas.microsoft.com/office/drawing/2014/main" id="{3DC5F4C5-0808-431E-B469-DE887E888D72}"/>
              </a:ext>
            </a:extLst>
          </p:cNvPr>
          <p:cNvSpPr>
            <a:spLocks noGrp="1"/>
          </p:cNvSpPr>
          <p:nvPr>
            <p:ph type="ftr" sz="quarter" idx="2"/>
          </p:nvPr>
        </p:nvSpPr>
        <p:spPr>
          <a:xfrm>
            <a:off x="0" y="6456612"/>
            <a:ext cx="4301543" cy="341063"/>
          </a:xfrm>
          <a:prstGeom prst="rect">
            <a:avLst/>
          </a:prstGeom>
        </p:spPr>
        <p:txBody>
          <a:bodyPr vert="horz" lIns="91440" tIns="45720" rIns="91440" bIns="45720" rtlCol="0" anchor="b"/>
          <a:lstStyle>
            <a:lvl1pPr algn="l">
              <a:defRPr sz="1200"/>
            </a:lvl1pPr>
          </a:lstStyle>
          <a:p>
            <a:endParaRPr lang="en-GB"/>
          </a:p>
        </p:txBody>
      </p:sp>
      <p:sp>
        <p:nvSpPr>
          <p:cNvPr id="5" name="Marcador de número de diapositiva 4">
            <a:extLst>
              <a:ext uri="{FF2B5EF4-FFF2-40B4-BE49-F238E27FC236}">
                <a16:creationId xmlns:a16="http://schemas.microsoft.com/office/drawing/2014/main" id="{9BA58F0C-3D84-4EFD-9B70-CB0101364BE9}"/>
              </a:ext>
            </a:extLst>
          </p:cNvPr>
          <p:cNvSpPr>
            <a:spLocks noGrp="1"/>
          </p:cNvSpPr>
          <p:nvPr>
            <p:ph type="sldNum" sz="quarter" idx="3"/>
          </p:nvPr>
        </p:nvSpPr>
        <p:spPr>
          <a:xfrm>
            <a:off x="5622798" y="6456612"/>
            <a:ext cx="4301543" cy="341063"/>
          </a:xfrm>
          <a:prstGeom prst="rect">
            <a:avLst/>
          </a:prstGeom>
        </p:spPr>
        <p:txBody>
          <a:bodyPr vert="horz" lIns="91440" tIns="45720" rIns="91440" bIns="45720" rtlCol="0" anchor="b"/>
          <a:lstStyle>
            <a:lvl1pPr algn="r">
              <a:defRPr sz="1200"/>
            </a:lvl1pPr>
          </a:lstStyle>
          <a:p>
            <a:fld id="{349C0748-2A73-43EE-9F56-939BBC3E3CEB}" type="slidenum">
              <a:rPr lang="en-GB" smtClean="0"/>
              <a:t>‹Nº›</a:t>
            </a:fld>
            <a:endParaRPr lang="en-GB"/>
          </a:p>
        </p:txBody>
      </p:sp>
    </p:spTree>
    <p:extLst>
      <p:ext uri="{BB962C8B-B14F-4D97-AF65-F5344CB8AC3E}">
        <p14:creationId xmlns:p14="http://schemas.microsoft.com/office/powerpoint/2010/main" val="25386900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smtClean="0"/>
              <a:t>2/27/2018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3940462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smtClean="0"/>
              <a:t>2/27/2018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1052011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C6F822A4-8DA6-4447-9B1F-C5DB58435268}" type="datetimeFigureOut">
              <a:rPr lang="en-US" smtClean="0"/>
              <a:t>2/27/2018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4241900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smtClean="0"/>
              <a:t>2/27/2018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3880022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80322" y="3030008"/>
            <a:ext cx="4698355" cy="2906179"/>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5594123" y="3030008"/>
            <a:ext cx="4700059" cy="2906179"/>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smtClean="0"/>
              <a:t>2/27/2018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165190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smtClean="0"/>
              <a:t>2/27/2018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3537863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CA4E7D1B-D673-4CF6-8672-009D42ABD2A0}" type="datetimeFigureOut">
              <a:rPr lang="en-US" smtClean="0"/>
              <a:t>2/27/2018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1045013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DA16AA21-1863-4931-97CB-99D0A168701B}" type="datetimeFigureOut">
              <a:rPr lang="en-US" smtClean="0"/>
              <a:t>2/27/2018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3892141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3772C379-9A7C-4C87-A116-CBE9F58B04C5}" type="datetimeFigureOut">
              <a:rPr lang="en-US" smtClean="0"/>
              <a:t>2/27/2018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2053373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8664C608-40B1-4030-A28D-5B74BC98ADCE}" type="datetimeFigureOut">
              <a:rPr lang="en-US" smtClean="0"/>
              <a:t>2/27/2018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108395873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8664C608-40B1-4030-A28D-5B74BC98ADCE}" type="datetimeFigureOut">
              <a:rPr lang="en-US" smtClean="0"/>
              <a:t>2/27/2018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43186903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8664C608-40B1-4030-A28D-5B74BC98ADCE}" type="datetimeFigureOut">
              <a:rPr lang="en-US" smtClean="0"/>
              <a:t>2/27/2018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4FAB73BC-B049-4115-A692-8D63A059BFB8}" type="slidenum">
              <a:rPr lang="en-US" smtClean="0"/>
              <a:pPr/>
              <a:t>‹Nº›</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136477882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8664C608-40B1-4030-A28D-5B74BC98ADCE}" type="datetimeFigureOut">
              <a:rPr lang="en-US" smtClean="0"/>
              <a:t>2/27/2018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350435914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3" name="Date Placeholder 2"/>
          <p:cNvSpPr>
            <a:spLocks noGrp="1"/>
          </p:cNvSpPr>
          <p:nvPr>
            <p:ph type="dt" sz="half" idx="10"/>
          </p:nvPr>
        </p:nvSpPr>
        <p:spPr/>
        <p:txBody>
          <a:bodyPr/>
          <a:lstStyle/>
          <a:p>
            <a:fld id="{8664C608-40B1-4030-A28D-5B74BC98ADCE}" type="datetimeFigureOut">
              <a:rPr lang="en-US" smtClean="0"/>
              <a:t>2/27/2018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128551340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3" name="Date Placeholder 2"/>
          <p:cNvSpPr>
            <a:spLocks noGrp="1"/>
          </p:cNvSpPr>
          <p:nvPr>
            <p:ph type="dt" sz="half" idx="10"/>
          </p:nvPr>
        </p:nvSpPr>
        <p:spPr/>
        <p:txBody>
          <a:bodyPr/>
          <a:lstStyle/>
          <a:p>
            <a:fld id="{8664C608-40B1-4030-A28D-5B74BC98ADCE}" type="datetimeFigureOut">
              <a:rPr lang="en-US" smtClean="0"/>
              <a:t>2/27/2018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41164525"/>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smtClean="0"/>
              <a:t>2/27/2018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321044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F6764DA5-CD3D-4590-A511-FCD3BC7A793E}" type="datetimeFigureOut">
              <a:rPr lang="en-US" smtClean="0"/>
              <a:t>2/27/2018</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4FAB73BC-B049-4115-A692-8D63A059BFB8}" type="slidenum">
              <a:rPr lang="en-US" smtClean="0"/>
              <a:t>‹Nº›</a:t>
            </a:fld>
            <a:endParaRPr lang="en-US" dirty="0"/>
          </a:p>
        </p:txBody>
      </p:sp>
    </p:spTree>
    <p:extLst>
      <p:ext uri="{BB962C8B-B14F-4D97-AF65-F5344CB8AC3E}">
        <p14:creationId xmlns:p14="http://schemas.microsoft.com/office/powerpoint/2010/main" val="122369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664C608-40B1-4030-A28D-5B74BC98ADCE}" type="datetimeFigureOut">
              <a:rPr lang="en-US" smtClean="0"/>
              <a:t>2/27/2018</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3013860357"/>
      </p:ext>
    </p:extLst>
  </p:cSld>
  <p:clrMap bg1="dk1" tx1="lt1" bg2="dk2" tx2="lt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 id="2147483912" r:id="rId12"/>
    <p:sldLayoutId id="2147483913" r:id="rId13"/>
    <p:sldLayoutId id="2147483914" r:id="rId14"/>
    <p:sldLayoutId id="2147483915" r:id="rId15"/>
    <p:sldLayoutId id="2147483916" r:id="rId16"/>
    <p:sldLayoutId id="2147483917"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DE552E-588E-4BE2-B8F7-CA5F51A89D14}"/>
              </a:ext>
            </a:extLst>
          </p:cNvPr>
          <p:cNvSpPr>
            <a:spLocks noGrp="1"/>
          </p:cNvSpPr>
          <p:nvPr>
            <p:ph type="ctrTitle"/>
          </p:nvPr>
        </p:nvSpPr>
        <p:spPr>
          <a:xfrm>
            <a:off x="0" y="4190336"/>
            <a:ext cx="9966960" cy="818322"/>
          </a:xfrm>
        </p:spPr>
        <p:txBody>
          <a:bodyPr>
            <a:normAutofit fontScale="90000"/>
          </a:bodyPr>
          <a:lstStyle/>
          <a:p>
            <a:pPr algn="ctr"/>
            <a:r>
              <a:rPr lang="en-GB" sz="6000" b="1" dirty="0"/>
              <a:t>STUDY SMART,</a:t>
            </a:r>
            <a:br>
              <a:rPr lang="en-GB" sz="6000" b="1" dirty="0"/>
            </a:br>
            <a:r>
              <a:rPr lang="en-GB" sz="6000" b="1" dirty="0"/>
              <a:t>NOT HARD</a:t>
            </a:r>
            <a:br>
              <a:rPr lang="es-ES" b="1" dirty="0"/>
            </a:br>
            <a:endParaRPr lang="en-GB" dirty="0"/>
          </a:p>
        </p:txBody>
      </p:sp>
      <p:sp>
        <p:nvSpPr>
          <p:cNvPr id="3" name="Subtítulo 2">
            <a:extLst>
              <a:ext uri="{FF2B5EF4-FFF2-40B4-BE49-F238E27FC236}">
                <a16:creationId xmlns:a16="http://schemas.microsoft.com/office/drawing/2014/main" id="{32947C41-128B-4752-83E7-169298A46DE0}"/>
              </a:ext>
            </a:extLst>
          </p:cNvPr>
          <p:cNvSpPr>
            <a:spLocks noGrp="1"/>
          </p:cNvSpPr>
          <p:nvPr>
            <p:ph type="subTitle" idx="1"/>
          </p:nvPr>
        </p:nvSpPr>
        <p:spPr>
          <a:xfrm>
            <a:off x="1069847" y="4389119"/>
            <a:ext cx="9068066" cy="1932167"/>
          </a:xfrm>
        </p:spPr>
        <p:txBody>
          <a:bodyPr>
            <a:normAutofit lnSpcReduction="10000"/>
          </a:bodyPr>
          <a:lstStyle/>
          <a:p>
            <a:pPr marL="457200" indent="-457200" algn="l">
              <a:buFont typeface="Arial" panose="020B0604020202020204" pitchFamily="34" charset="0"/>
              <a:buChar char="•"/>
            </a:pPr>
            <a:r>
              <a:rPr lang="en-GB" sz="2800" dirty="0"/>
              <a:t>Learning how to study helps you avoid panic and frustration the next time a big test is coming up. </a:t>
            </a:r>
          </a:p>
          <a:p>
            <a:pPr marL="457200" indent="-457200" algn="l">
              <a:buFont typeface="Arial" panose="020B0604020202020204" pitchFamily="34" charset="0"/>
              <a:buChar char="•"/>
            </a:pPr>
            <a:r>
              <a:rPr lang="en-GB" sz="2800" dirty="0"/>
              <a:t>Mastering effective study habits not only makes it easier to learn but will also help you get better grades.</a:t>
            </a:r>
          </a:p>
        </p:txBody>
      </p:sp>
    </p:spTree>
    <p:extLst>
      <p:ext uri="{BB962C8B-B14F-4D97-AF65-F5344CB8AC3E}">
        <p14:creationId xmlns:p14="http://schemas.microsoft.com/office/powerpoint/2010/main" val="1684032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F64B3E-F414-4EB4-A878-8EC409101EA8}"/>
              </a:ext>
            </a:extLst>
          </p:cNvPr>
          <p:cNvSpPr>
            <a:spLocks noGrp="1"/>
          </p:cNvSpPr>
          <p:nvPr>
            <p:ph type="title"/>
          </p:nvPr>
        </p:nvSpPr>
        <p:spPr/>
        <p:txBody>
          <a:bodyPr>
            <a:normAutofit/>
          </a:bodyPr>
          <a:lstStyle/>
          <a:p>
            <a:pPr lvl="0"/>
            <a:r>
              <a:rPr lang="es-ES" dirty="0"/>
              <a:t>1. GET ORGANIZED</a:t>
            </a:r>
            <a:endParaRPr lang="en-GB" dirty="0"/>
          </a:p>
        </p:txBody>
      </p:sp>
      <p:sp>
        <p:nvSpPr>
          <p:cNvPr id="3" name="Marcador de contenido 2">
            <a:extLst>
              <a:ext uri="{FF2B5EF4-FFF2-40B4-BE49-F238E27FC236}">
                <a16:creationId xmlns:a16="http://schemas.microsoft.com/office/drawing/2014/main" id="{7031662C-FCDA-4FBC-897F-ED23C766CA0F}"/>
              </a:ext>
            </a:extLst>
          </p:cNvPr>
          <p:cNvSpPr>
            <a:spLocks noGrp="1"/>
          </p:cNvSpPr>
          <p:nvPr>
            <p:ph idx="1"/>
          </p:nvPr>
        </p:nvSpPr>
        <p:spPr/>
        <p:txBody>
          <a:bodyPr/>
          <a:lstStyle/>
          <a:p>
            <a:r>
              <a:rPr lang="en-GB" sz="3200" i="1" dirty="0"/>
              <a:t>Carry a homework planner at all times.</a:t>
            </a:r>
          </a:p>
          <a:p>
            <a:r>
              <a:rPr lang="en-GB" sz="3200" i="1" dirty="0"/>
              <a:t>Entering homework, projects, tests and assignments as soon as they are assigned will make sure they aren’t forgotten about.</a:t>
            </a:r>
            <a:br>
              <a:rPr lang="es-ES" dirty="0"/>
            </a:br>
            <a:endParaRPr lang="en-GB" dirty="0"/>
          </a:p>
        </p:txBody>
      </p:sp>
    </p:spTree>
    <p:extLst>
      <p:ext uri="{BB962C8B-B14F-4D97-AF65-F5344CB8AC3E}">
        <p14:creationId xmlns:p14="http://schemas.microsoft.com/office/powerpoint/2010/main" val="1960348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9010C8-4783-4F50-AC99-5C513A0E4F7D}"/>
              </a:ext>
            </a:extLst>
          </p:cNvPr>
          <p:cNvSpPr>
            <a:spLocks noGrp="1"/>
          </p:cNvSpPr>
          <p:nvPr>
            <p:ph type="title"/>
          </p:nvPr>
        </p:nvSpPr>
        <p:spPr/>
        <p:txBody>
          <a:bodyPr/>
          <a:lstStyle/>
          <a:p>
            <a:r>
              <a:rPr lang="es-ES" dirty="0"/>
              <a:t>2. PAY ATTENTION IN CLASS</a:t>
            </a:r>
            <a:endParaRPr lang="en-GB" dirty="0"/>
          </a:p>
        </p:txBody>
      </p:sp>
      <p:sp>
        <p:nvSpPr>
          <p:cNvPr id="3" name="Marcador de contenido 2">
            <a:extLst>
              <a:ext uri="{FF2B5EF4-FFF2-40B4-BE49-F238E27FC236}">
                <a16:creationId xmlns:a16="http://schemas.microsoft.com/office/drawing/2014/main" id="{59BC040D-FD64-46B7-A5A0-2F60E6281B91}"/>
              </a:ext>
            </a:extLst>
          </p:cNvPr>
          <p:cNvSpPr>
            <a:spLocks noGrp="1"/>
          </p:cNvSpPr>
          <p:nvPr>
            <p:ph idx="1"/>
          </p:nvPr>
        </p:nvSpPr>
        <p:spPr/>
        <p:txBody>
          <a:bodyPr/>
          <a:lstStyle/>
          <a:p>
            <a:r>
              <a:rPr lang="en-GB" i="1" dirty="0"/>
              <a:t>It’s important to concentrate and avoid distractions when the teacher is speaking. Practice active listening by concentrating on what’s being said and taking notes in your own words. This will help make sure you hear (and understand) what is being taught in class.</a:t>
            </a:r>
            <a:endParaRPr lang="es-ES" dirty="0"/>
          </a:p>
        </p:txBody>
      </p:sp>
    </p:spTree>
    <p:extLst>
      <p:ext uri="{BB962C8B-B14F-4D97-AF65-F5344CB8AC3E}">
        <p14:creationId xmlns:p14="http://schemas.microsoft.com/office/powerpoint/2010/main" val="2954770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50382E-6C81-4302-A27F-5A9E40FF1139}"/>
              </a:ext>
            </a:extLst>
          </p:cNvPr>
          <p:cNvSpPr>
            <a:spLocks noGrp="1"/>
          </p:cNvSpPr>
          <p:nvPr>
            <p:ph type="title"/>
          </p:nvPr>
        </p:nvSpPr>
        <p:spPr/>
        <p:txBody>
          <a:bodyPr/>
          <a:lstStyle/>
          <a:p>
            <a:r>
              <a:rPr lang="es-ES" dirty="0"/>
              <a:t>3. STEER CLEAR OF DISTRACTIONS</a:t>
            </a:r>
            <a:endParaRPr lang="en-GB" dirty="0"/>
          </a:p>
        </p:txBody>
      </p:sp>
      <p:sp>
        <p:nvSpPr>
          <p:cNvPr id="3" name="Marcador de contenido 2">
            <a:extLst>
              <a:ext uri="{FF2B5EF4-FFF2-40B4-BE49-F238E27FC236}">
                <a16:creationId xmlns:a16="http://schemas.microsoft.com/office/drawing/2014/main" id="{D1E92978-7EFF-46DF-B319-E03197E60989}"/>
              </a:ext>
            </a:extLst>
          </p:cNvPr>
          <p:cNvSpPr>
            <a:spLocks noGrp="1"/>
          </p:cNvSpPr>
          <p:nvPr>
            <p:ph idx="1"/>
          </p:nvPr>
        </p:nvSpPr>
        <p:spPr/>
        <p:txBody>
          <a:bodyPr/>
          <a:lstStyle/>
          <a:p>
            <a:r>
              <a:rPr lang="en-GB" i="1" dirty="0"/>
              <a:t>Distractions are everywhere. </a:t>
            </a:r>
          </a:p>
          <a:p>
            <a:r>
              <a:rPr lang="en-GB" i="1" dirty="0"/>
              <a:t>Be careful of what distracts you in class and know how to steer clear of these distractions.</a:t>
            </a:r>
          </a:p>
          <a:p>
            <a:r>
              <a:rPr lang="en-GB" i="1" dirty="0"/>
              <a:t>Avoid sitting next to friends if you know they will distract you. </a:t>
            </a:r>
          </a:p>
        </p:txBody>
      </p:sp>
    </p:spTree>
    <p:extLst>
      <p:ext uri="{BB962C8B-B14F-4D97-AF65-F5344CB8AC3E}">
        <p14:creationId xmlns:p14="http://schemas.microsoft.com/office/powerpoint/2010/main" val="1484467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F09704-7743-4C4E-88D7-B9DC8EA0A1EC}"/>
              </a:ext>
            </a:extLst>
          </p:cNvPr>
          <p:cNvSpPr>
            <a:spLocks noGrp="1"/>
          </p:cNvSpPr>
          <p:nvPr>
            <p:ph type="title"/>
          </p:nvPr>
        </p:nvSpPr>
        <p:spPr/>
        <p:txBody>
          <a:bodyPr/>
          <a:lstStyle/>
          <a:p>
            <a:r>
              <a:rPr lang="es-ES" dirty="0"/>
              <a:t>4. MAKE SURE NOTES ARE COMPLETE</a:t>
            </a:r>
            <a:endParaRPr lang="en-GB" dirty="0"/>
          </a:p>
        </p:txBody>
      </p:sp>
      <p:sp>
        <p:nvSpPr>
          <p:cNvPr id="3" name="Marcador de contenido 2">
            <a:extLst>
              <a:ext uri="{FF2B5EF4-FFF2-40B4-BE49-F238E27FC236}">
                <a16:creationId xmlns:a16="http://schemas.microsoft.com/office/drawing/2014/main" id="{A546AE51-D9D7-4766-9ED8-DB6EA4E2EBA2}"/>
              </a:ext>
            </a:extLst>
          </p:cNvPr>
          <p:cNvSpPr>
            <a:spLocks noGrp="1"/>
          </p:cNvSpPr>
          <p:nvPr>
            <p:ph idx="1"/>
          </p:nvPr>
        </p:nvSpPr>
        <p:spPr/>
        <p:txBody>
          <a:bodyPr/>
          <a:lstStyle/>
          <a:p>
            <a:r>
              <a:rPr lang="en-GB" i="1" dirty="0"/>
              <a:t>Writing clear and complete notes in class will help you process the information you are learning. </a:t>
            </a:r>
          </a:p>
          <a:p>
            <a:r>
              <a:rPr lang="en-GB" i="1" dirty="0"/>
              <a:t>These notes will also become study notes that can be reviewed before a test. </a:t>
            </a:r>
          </a:p>
          <a:p>
            <a:r>
              <a:rPr lang="en-GB" i="1" dirty="0"/>
              <a:t>Talk to friends or the teacher if you have missed a class to ensure your notes are complete.</a:t>
            </a:r>
            <a:endParaRPr lang="es-ES" dirty="0"/>
          </a:p>
        </p:txBody>
      </p:sp>
    </p:spTree>
    <p:extLst>
      <p:ext uri="{BB962C8B-B14F-4D97-AF65-F5344CB8AC3E}">
        <p14:creationId xmlns:p14="http://schemas.microsoft.com/office/powerpoint/2010/main" val="2099368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C3A910-E7E2-4516-9B46-DCF6E6ADA608}"/>
              </a:ext>
            </a:extLst>
          </p:cNvPr>
          <p:cNvSpPr>
            <a:spLocks noGrp="1"/>
          </p:cNvSpPr>
          <p:nvPr>
            <p:ph type="title"/>
          </p:nvPr>
        </p:nvSpPr>
        <p:spPr/>
        <p:txBody>
          <a:bodyPr>
            <a:normAutofit/>
          </a:bodyPr>
          <a:lstStyle/>
          <a:p>
            <a:r>
              <a:rPr lang="en-GB" dirty="0"/>
              <a:t>5. ASK QUESTIONS IF YOU DON’T UNDERSTAND</a:t>
            </a:r>
          </a:p>
        </p:txBody>
      </p:sp>
      <p:sp>
        <p:nvSpPr>
          <p:cNvPr id="3" name="Marcador de contenido 2">
            <a:extLst>
              <a:ext uri="{FF2B5EF4-FFF2-40B4-BE49-F238E27FC236}">
                <a16:creationId xmlns:a16="http://schemas.microsoft.com/office/drawing/2014/main" id="{1B1A9968-F481-4236-A6BD-26278AE01907}"/>
              </a:ext>
            </a:extLst>
          </p:cNvPr>
          <p:cNvSpPr>
            <a:spLocks noGrp="1"/>
          </p:cNvSpPr>
          <p:nvPr>
            <p:ph idx="1"/>
          </p:nvPr>
        </p:nvSpPr>
        <p:spPr/>
        <p:txBody>
          <a:bodyPr/>
          <a:lstStyle/>
          <a:p>
            <a:r>
              <a:rPr lang="en-GB" i="1" dirty="0"/>
              <a:t>Raise your hand and ask questions if you don’t understand something. </a:t>
            </a:r>
          </a:p>
          <a:p>
            <a:r>
              <a:rPr lang="en-GB" i="1" dirty="0"/>
              <a:t>If you don’t feel comfortable asking in front of everyone, write yourself a reminder to talk to the teacher after class.</a:t>
            </a:r>
            <a:endParaRPr lang="es-ES" dirty="0"/>
          </a:p>
          <a:p>
            <a:endParaRPr lang="en-GB" dirty="0"/>
          </a:p>
        </p:txBody>
      </p:sp>
    </p:spTree>
    <p:extLst>
      <p:ext uri="{BB962C8B-B14F-4D97-AF65-F5344CB8AC3E}">
        <p14:creationId xmlns:p14="http://schemas.microsoft.com/office/powerpoint/2010/main" val="2602883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1D56A1-AE62-4766-AF04-F61165007CA4}"/>
              </a:ext>
            </a:extLst>
          </p:cNvPr>
          <p:cNvSpPr>
            <a:spLocks noGrp="1"/>
          </p:cNvSpPr>
          <p:nvPr>
            <p:ph type="title"/>
          </p:nvPr>
        </p:nvSpPr>
        <p:spPr/>
        <p:txBody>
          <a:bodyPr>
            <a:normAutofit/>
          </a:bodyPr>
          <a:lstStyle/>
          <a:p>
            <a:r>
              <a:rPr lang="en-GB" dirty="0"/>
              <a:t>6. REVIEW NOTES FROM CLASS EVERY EVENING</a:t>
            </a:r>
          </a:p>
        </p:txBody>
      </p:sp>
      <p:sp>
        <p:nvSpPr>
          <p:cNvPr id="3" name="Marcador de contenido 2">
            <a:extLst>
              <a:ext uri="{FF2B5EF4-FFF2-40B4-BE49-F238E27FC236}">
                <a16:creationId xmlns:a16="http://schemas.microsoft.com/office/drawing/2014/main" id="{72D878EB-9580-49AC-B8EC-7065E6A697CA}"/>
              </a:ext>
            </a:extLst>
          </p:cNvPr>
          <p:cNvSpPr>
            <a:spLocks noGrp="1"/>
          </p:cNvSpPr>
          <p:nvPr>
            <p:ph idx="1"/>
          </p:nvPr>
        </p:nvSpPr>
        <p:spPr/>
        <p:txBody>
          <a:bodyPr/>
          <a:lstStyle/>
          <a:p>
            <a:r>
              <a:rPr lang="en-GB" i="1" dirty="0"/>
              <a:t>After school, review and expand on the notes from class. </a:t>
            </a:r>
          </a:p>
          <a:p>
            <a:r>
              <a:rPr lang="en-GB" i="1" dirty="0"/>
              <a:t>Reviewing notes helps move material learned from short-term memory into long-term memory, which will help next time you have a big test.</a:t>
            </a:r>
            <a:endParaRPr lang="es-ES" dirty="0"/>
          </a:p>
          <a:p>
            <a:endParaRPr lang="en-GB" dirty="0"/>
          </a:p>
        </p:txBody>
      </p:sp>
    </p:spTree>
    <p:extLst>
      <p:ext uri="{BB962C8B-B14F-4D97-AF65-F5344CB8AC3E}">
        <p14:creationId xmlns:p14="http://schemas.microsoft.com/office/powerpoint/2010/main" val="3782239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18B40A-B700-41FC-B679-BA4F94F76368}"/>
              </a:ext>
            </a:extLst>
          </p:cNvPr>
          <p:cNvSpPr>
            <a:spLocks noGrp="1"/>
          </p:cNvSpPr>
          <p:nvPr>
            <p:ph type="title"/>
          </p:nvPr>
        </p:nvSpPr>
        <p:spPr/>
        <p:txBody>
          <a:bodyPr/>
          <a:lstStyle/>
          <a:p>
            <a:r>
              <a:rPr lang="es-ES" dirty="0"/>
              <a:t>7. TALK TO TEACHERS</a:t>
            </a:r>
            <a:endParaRPr lang="en-GB" dirty="0"/>
          </a:p>
        </p:txBody>
      </p:sp>
      <p:sp>
        <p:nvSpPr>
          <p:cNvPr id="3" name="Marcador de contenido 2">
            <a:extLst>
              <a:ext uri="{FF2B5EF4-FFF2-40B4-BE49-F238E27FC236}">
                <a16:creationId xmlns:a16="http://schemas.microsoft.com/office/drawing/2014/main" id="{5C9C8509-35B0-4B42-9239-829009262660}"/>
              </a:ext>
            </a:extLst>
          </p:cNvPr>
          <p:cNvSpPr>
            <a:spLocks noGrp="1"/>
          </p:cNvSpPr>
          <p:nvPr>
            <p:ph idx="1"/>
          </p:nvPr>
        </p:nvSpPr>
        <p:spPr/>
        <p:txBody>
          <a:bodyPr/>
          <a:lstStyle/>
          <a:p>
            <a:r>
              <a:rPr lang="en-GB" i="1" dirty="0"/>
              <a:t>Teachers are there to help you do your best.</a:t>
            </a:r>
          </a:p>
          <a:p>
            <a:r>
              <a:rPr lang="en-GB" i="1" dirty="0"/>
              <a:t>Talk to your teacher and ask for clarification or extra help if you need it before your test. </a:t>
            </a:r>
          </a:p>
          <a:p>
            <a:r>
              <a:rPr lang="en-GB" i="1" dirty="0"/>
              <a:t>Taking the initiative to ask for help goes a long way with teachers!</a:t>
            </a:r>
            <a:endParaRPr lang="es-ES" dirty="0"/>
          </a:p>
          <a:p>
            <a:endParaRPr lang="en-GB" dirty="0"/>
          </a:p>
        </p:txBody>
      </p:sp>
    </p:spTree>
    <p:extLst>
      <p:ext uri="{BB962C8B-B14F-4D97-AF65-F5344CB8AC3E}">
        <p14:creationId xmlns:p14="http://schemas.microsoft.com/office/powerpoint/2010/main" val="2320296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4F807A-B295-4FFE-9A2D-8134582FEFDA}"/>
              </a:ext>
            </a:extLst>
          </p:cNvPr>
          <p:cNvSpPr>
            <a:spLocks noGrp="1"/>
          </p:cNvSpPr>
          <p:nvPr>
            <p:ph type="title"/>
          </p:nvPr>
        </p:nvSpPr>
        <p:spPr/>
        <p:txBody>
          <a:bodyPr/>
          <a:lstStyle/>
          <a:p>
            <a:r>
              <a:rPr lang="es-ES" dirty="0"/>
              <a:t>8. DESIGNATE A STUDY AREA</a:t>
            </a:r>
            <a:endParaRPr lang="en-GB" dirty="0"/>
          </a:p>
        </p:txBody>
      </p:sp>
      <p:sp>
        <p:nvSpPr>
          <p:cNvPr id="3" name="Marcador de contenido 2">
            <a:extLst>
              <a:ext uri="{FF2B5EF4-FFF2-40B4-BE49-F238E27FC236}">
                <a16:creationId xmlns:a16="http://schemas.microsoft.com/office/drawing/2014/main" id="{5F39F391-B9B6-4379-BD24-538120F329F7}"/>
              </a:ext>
            </a:extLst>
          </p:cNvPr>
          <p:cNvSpPr>
            <a:spLocks noGrp="1"/>
          </p:cNvSpPr>
          <p:nvPr>
            <p:ph idx="1"/>
          </p:nvPr>
        </p:nvSpPr>
        <p:spPr/>
        <p:txBody>
          <a:bodyPr/>
          <a:lstStyle/>
          <a:p>
            <a:r>
              <a:rPr lang="en-GB" i="1" dirty="0"/>
              <a:t>The best study spot is one that is quiet, well-lit, and in a low-traffic area. </a:t>
            </a:r>
          </a:p>
          <a:p>
            <a:r>
              <a:rPr lang="en-GB" i="1" dirty="0"/>
              <a:t>Make sure there is a clear workspace to study and write on.</a:t>
            </a:r>
          </a:p>
          <a:p>
            <a:r>
              <a:rPr lang="en-GB" i="1" dirty="0"/>
              <a:t>Everyone’s needs are different, so it is important you find a spot that works for you.</a:t>
            </a:r>
            <a:endParaRPr lang="es-ES" dirty="0"/>
          </a:p>
          <a:p>
            <a:endParaRPr lang="en-GB" dirty="0"/>
          </a:p>
        </p:txBody>
      </p:sp>
    </p:spTree>
    <p:extLst>
      <p:ext uri="{BB962C8B-B14F-4D97-AF65-F5344CB8AC3E}">
        <p14:creationId xmlns:p14="http://schemas.microsoft.com/office/powerpoint/2010/main" val="2480426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2FB382-E22E-4AD9-A064-233A2725892D}"/>
              </a:ext>
            </a:extLst>
          </p:cNvPr>
          <p:cNvSpPr>
            <a:spLocks noGrp="1"/>
          </p:cNvSpPr>
          <p:nvPr>
            <p:ph type="title"/>
          </p:nvPr>
        </p:nvSpPr>
        <p:spPr/>
        <p:txBody>
          <a:bodyPr/>
          <a:lstStyle/>
          <a:p>
            <a:r>
              <a:rPr lang="es-ES" dirty="0"/>
              <a:t>9. MAKE A STUDY SCHEDULE/PLAN</a:t>
            </a:r>
            <a:endParaRPr lang="en-GB" dirty="0"/>
          </a:p>
        </p:txBody>
      </p:sp>
      <p:sp>
        <p:nvSpPr>
          <p:cNvPr id="3" name="Marcador de contenido 2">
            <a:extLst>
              <a:ext uri="{FF2B5EF4-FFF2-40B4-BE49-F238E27FC236}">
                <a16:creationId xmlns:a16="http://schemas.microsoft.com/office/drawing/2014/main" id="{186A00D2-F237-48EF-BFE7-2BCF023E7966}"/>
              </a:ext>
            </a:extLst>
          </p:cNvPr>
          <p:cNvSpPr>
            <a:spLocks noGrp="1"/>
          </p:cNvSpPr>
          <p:nvPr>
            <p:ph idx="1"/>
          </p:nvPr>
        </p:nvSpPr>
        <p:spPr/>
        <p:txBody>
          <a:bodyPr>
            <a:normAutofit/>
          </a:bodyPr>
          <a:lstStyle/>
          <a:p>
            <a:r>
              <a:rPr lang="en-GB" i="1" dirty="0"/>
              <a:t>When making a study schedule, look at your planner and think about what needs to be accomplished.</a:t>
            </a:r>
          </a:p>
          <a:p>
            <a:r>
              <a:rPr lang="en-GB" i="1" dirty="0"/>
              <a:t>Think about the types of questions that will be on the test and the topics that will be covered so you know what you should focus on. </a:t>
            </a:r>
          </a:p>
          <a:p>
            <a:r>
              <a:rPr lang="en-GB" i="1" dirty="0"/>
              <a:t>Set specific goals for each study session, like how many topics you will cover by the end of the session.</a:t>
            </a:r>
            <a:endParaRPr lang="es-ES" dirty="0"/>
          </a:p>
        </p:txBody>
      </p:sp>
    </p:spTree>
    <p:extLst>
      <p:ext uri="{BB962C8B-B14F-4D97-AF65-F5344CB8AC3E}">
        <p14:creationId xmlns:p14="http://schemas.microsoft.com/office/powerpoint/2010/main" val="4115388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2A9FA7-DDB0-4184-A29C-CAB126B20DAC}"/>
              </a:ext>
            </a:extLst>
          </p:cNvPr>
          <p:cNvSpPr>
            <a:spLocks noGrp="1"/>
          </p:cNvSpPr>
          <p:nvPr>
            <p:ph type="title"/>
          </p:nvPr>
        </p:nvSpPr>
        <p:spPr/>
        <p:txBody>
          <a:bodyPr/>
          <a:lstStyle/>
          <a:p>
            <a:r>
              <a:rPr lang="es-ES" dirty="0"/>
              <a:t>10. STUDY IN SHORT BURSTS</a:t>
            </a:r>
            <a:endParaRPr lang="en-GB" dirty="0"/>
          </a:p>
        </p:txBody>
      </p:sp>
      <p:sp>
        <p:nvSpPr>
          <p:cNvPr id="3" name="Marcador de contenido 2">
            <a:extLst>
              <a:ext uri="{FF2B5EF4-FFF2-40B4-BE49-F238E27FC236}">
                <a16:creationId xmlns:a16="http://schemas.microsoft.com/office/drawing/2014/main" id="{3C07E70D-F71B-4622-AD19-378EB1710DE1}"/>
              </a:ext>
            </a:extLst>
          </p:cNvPr>
          <p:cNvSpPr>
            <a:spLocks noGrp="1"/>
          </p:cNvSpPr>
          <p:nvPr>
            <p:ph idx="1"/>
          </p:nvPr>
        </p:nvSpPr>
        <p:spPr/>
        <p:txBody>
          <a:bodyPr>
            <a:normAutofit/>
          </a:bodyPr>
          <a:lstStyle/>
          <a:p>
            <a:r>
              <a:rPr lang="en-GB" i="1" dirty="0"/>
              <a:t>For every 30 minutes you study, take a short 10-15 minute break to recharge. </a:t>
            </a:r>
          </a:p>
          <a:p>
            <a:r>
              <a:rPr lang="en-GB" i="1" dirty="0"/>
              <a:t>Short study sessions are more effective and help you make the most of your study time. </a:t>
            </a:r>
          </a:p>
        </p:txBody>
      </p:sp>
    </p:spTree>
    <p:extLst>
      <p:ext uri="{BB962C8B-B14F-4D97-AF65-F5344CB8AC3E}">
        <p14:creationId xmlns:p14="http://schemas.microsoft.com/office/powerpoint/2010/main" val="29866877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D1D13D-F38E-4102-9E4C-21E9DE8727BA}"/>
              </a:ext>
            </a:extLst>
          </p:cNvPr>
          <p:cNvSpPr>
            <a:spLocks noGrp="1"/>
          </p:cNvSpPr>
          <p:nvPr>
            <p:ph type="title"/>
          </p:nvPr>
        </p:nvSpPr>
        <p:spPr/>
        <p:txBody>
          <a:bodyPr/>
          <a:lstStyle/>
          <a:p>
            <a:r>
              <a:rPr lang="es-ES" dirty="0"/>
              <a:t>11. SIMPLIFY STUDY NOTES</a:t>
            </a:r>
            <a:endParaRPr lang="en-GB" dirty="0"/>
          </a:p>
        </p:txBody>
      </p:sp>
      <p:sp>
        <p:nvSpPr>
          <p:cNvPr id="3" name="Marcador de contenido 2">
            <a:extLst>
              <a:ext uri="{FF2B5EF4-FFF2-40B4-BE49-F238E27FC236}">
                <a16:creationId xmlns:a16="http://schemas.microsoft.com/office/drawing/2014/main" id="{0F9CE090-C41A-412D-987D-857C6480B908}"/>
              </a:ext>
            </a:extLst>
          </p:cNvPr>
          <p:cNvSpPr>
            <a:spLocks noGrp="1"/>
          </p:cNvSpPr>
          <p:nvPr>
            <p:ph idx="1"/>
          </p:nvPr>
        </p:nvSpPr>
        <p:spPr/>
        <p:txBody>
          <a:bodyPr/>
          <a:lstStyle/>
          <a:p>
            <a:r>
              <a:rPr lang="en-GB" i="1" dirty="0"/>
              <a:t>Make studying less overwhelming by condensing notes from class.</a:t>
            </a:r>
          </a:p>
          <a:p>
            <a:r>
              <a:rPr lang="en-GB" i="1" dirty="0"/>
              <a:t>Underline or highlight key words. </a:t>
            </a:r>
          </a:p>
          <a:p>
            <a:r>
              <a:rPr lang="en-GB" i="1" dirty="0"/>
              <a:t>Create visual aids like charts, story webs, mind maps, or outlines to organize and simplify information and help you remember better.</a:t>
            </a:r>
            <a:r>
              <a:rPr lang="en-GB" dirty="0"/>
              <a:t> </a:t>
            </a:r>
            <a:endParaRPr lang="es-ES" dirty="0"/>
          </a:p>
          <a:p>
            <a:endParaRPr lang="en-GB" dirty="0"/>
          </a:p>
        </p:txBody>
      </p:sp>
    </p:spTree>
    <p:extLst>
      <p:ext uri="{BB962C8B-B14F-4D97-AF65-F5344CB8AC3E}">
        <p14:creationId xmlns:p14="http://schemas.microsoft.com/office/powerpoint/2010/main" val="3783663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2EFB8D-9C9F-402D-9967-588DBF8F828B}"/>
              </a:ext>
            </a:extLst>
          </p:cNvPr>
          <p:cNvSpPr>
            <a:spLocks noGrp="1"/>
          </p:cNvSpPr>
          <p:nvPr>
            <p:ph type="title"/>
          </p:nvPr>
        </p:nvSpPr>
        <p:spPr/>
        <p:txBody>
          <a:bodyPr/>
          <a:lstStyle/>
          <a:p>
            <a:r>
              <a:rPr lang="es-ES" dirty="0"/>
              <a:t>12. STUDY WITH A GROUP</a:t>
            </a:r>
            <a:endParaRPr lang="en-GB" dirty="0"/>
          </a:p>
        </p:txBody>
      </p:sp>
      <p:sp>
        <p:nvSpPr>
          <p:cNvPr id="3" name="Marcador de contenido 2">
            <a:extLst>
              <a:ext uri="{FF2B5EF4-FFF2-40B4-BE49-F238E27FC236}">
                <a16:creationId xmlns:a16="http://schemas.microsoft.com/office/drawing/2014/main" id="{EB204F33-015A-44CE-8D37-F9005DE8D47E}"/>
              </a:ext>
            </a:extLst>
          </p:cNvPr>
          <p:cNvSpPr>
            <a:spLocks noGrp="1"/>
          </p:cNvSpPr>
          <p:nvPr>
            <p:ph idx="1"/>
          </p:nvPr>
        </p:nvSpPr>
        <p:spPr/>
        <p:txBody>
          <a:bodyPr/>
          <a:lstStyle/>
          <a:p>
            <a:r>
              <a:rPr lang="en-GB" i="1" dirty="0"/>
              <a:t>Working with classmates encourages an interactive environment to keep you engaged.</a:t>
            </a:r>
          </a:p>
          <a:p>
            <a:r>
              <a:rPr lang="en-GB" i="1" dirty="0"/>
              <a:t>This gives you a chance to test your knowledge with others, quiz each other on the content, and help boost each other’s confidence.</a:t>
            </a:r>
            <a:endParaRPr lang="es-ES" dirty="0"/>
          </a:p>
          <a:p>
            <a:endParaRPr lang="en-GB" dirty="0"/>
          </a:p>
        </p:txBody>
      </p:sp>
    </p:spTree>
    <p:extLst>
      <p:ext uri="{BB962C8B-B14F-4D97-AF65-F5344CB8AC3E}">
        <p14:creationId xmlns:p14="http://schemas.microsoft.com/office/powerpoint/2010/main" val="1527330242"/>
      </p:ext>
    </p:extLst>
  </p:cSld>
  <p:clrMapOvr>
    <a:masterClrMapping/>
  </p:clrMapOvr>
</p:sld>
</file>

<file path=ppt/theme/theme1.xml><?xml version="1.0" encoding="utf-8"?>
<a:theme xmlns:a="http://schemas.openxmlformats.org/drawingml/2006/main" name="Berlín">
  <a:themeElements>
    <a:clrScheme name="Berlí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í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í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TM04033917[[fn=Berlín]]</Template>
  <TotalTime>18</TotalTime>
  <Words>626</Words>
  <Application>Microsoft Office PowerPoint</Application>
  <PresentationFormat>Panorámica</PresentationFormat>
  <Paragraphs>44</Paragraphs>
  <Slides>13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13</vt:i4>
      </vt:variant>
    </vt:vector>
  </HeadingPairs>
  <TitlesOfParts>
    <vt:vector size="17" baseType="lpstr">
      <vt:lpstr>Arial</vt:lpstr>
      <vt:lpstr>Calibri</vt:lpstr>
      <vt:lpstr>Trebuchet MS</vt:lpstr>
      <vt:lpstr>Berlín</vt:lpstr>
      <vt:lpstr>STUDY SMART, NOT HARD </vt:lpstr>
      <vt:lpstr>1. GET ORGANIZED</vt:lpstr>
      <vt:lpstr>2. PAY ATTENTION IN CLASS</vt:lpstr>
      <vt:lpstr>3. STEER CLEAR OF DISTRACTIONS</vt:lpstr>
      <vt:lpstr>4. MAKE SURE NOTES ARE COMPLETE</vt:lpstr>
      <vt:lpstr>5. ASK QUESTIONS IF YOU DON’T UNDERSTAND</vt:lpstr>
      <vt:lpstr>6. REVIEW NOTES FROM CLASS EVERY EVENING</vt:lpstr>
      <vt:lpstr>7. TALK TO TEACHERS</vt:lpstr>
      <vt:lpstr>8. DESIGNATE A STUDY AREA</vt:lpstr>
      <vt:lpstr>9. MAKE A STUDY SCHEDULE/PLAN</vt:lpstr>
      <vt:lpstr>10. STUDY IN SHORT BURSTS</vt:lpstr>
      <vt:lpstr>11. SIMPLIFY STUDY NOTES</vt:lpstr>
      <vt:lpstr>12. STUDY WITH A GROUP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STUDY SMART, NOT HARD</dc:title>
  <dc:creator>SteveWol</dc:creator>
  <cp:lastModifiedBy>SteveWol</cp:lastModifiedBy>
  <cp:revision>3</cp:revision>
  <cp:lastPrinted>2018-02-27T18:05:24Z</cp:lastPrinted>
  <dcterms:created xsi:type="dcterms:W3CDTF">2018-02-27T17:47:36Z</dcterms:created>
  <dcterms:modified xsi:type="dcterms:W3CDTF">2018-02-27T18:05:42Z</dcterms:modified>
</cp:coreProperties>
</file>