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3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3307D-CD5A-4D72-A991-63C335DF26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76C460-1220-463A-9193-1F4EF57A0F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74C1C-4498-4015-96CC-FC0DEB1DD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97104-7587-4389-96F9-4426358FB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33D89-814B-4613-98DA-076CD521F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68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61A9B-7F25-4314-90A7-9BD5C68A6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0EDE6-0055-41B6-ADEC-B71A5C976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D9438-27F8-4782-A041-7311A8764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C9FBD-60D7-4AE2-9166-A290C140D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D6CAE-2798-46A8-8B7C-E1370087C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272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14F1B-27C3-4DE8-8026-2526E5A52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23025-26E4-4C3E-8800-736AE7FFD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9821B-E76C-47E8-8DD6-74D17C55D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1033B-7568-434B-9F45-6BC4A0870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3F3D0-69CA-40EF-A39C-58D44A8BF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7482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CCFE4-8492-41BA-BD93-C4D482A5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A361B-7ED3-4E1E-AB3C-19227406B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DB458E-550E-4AC3-AEBD-8AA89AB963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2AE32-FDB0-4503-9128-13ED5C55F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D55691-F92C-4A61-97B0-E7234E5C8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70528-D1D3-4EEE-9C04-5A5D2AD21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6268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3D2D3-1472-42D0-B91F-88C661E4D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D522F-6617-47C4-983C-32206E194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829FB-EADD-4BEE-9D90-6062B7DDD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3271B-EEB8-4EEC-A764-39C718E867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1153B5-D349-46D7-A04E-A637BF7F17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D9B4A1-DCC9-4251-BDE9-97A022A01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167B07-40A2-4556-BC3C-8F5214168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5B1083-3996-4F3A-ACB6-D1CD6879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734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F80A0-E42E-4C4C-89F3-6ED8347F0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A8714A-94B2-46D0-8CDD-17B1E0D9E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5B489D-535C-49A1-848B-79D94649F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FE9172-9C09-4AE1-A8F1-7148E254C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851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DC8B22-774E-47A2-A472-0AA6231AF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59559A-93C9-4EF9-A51B-272B607CA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A9AF2-B6FD-45A4-80D9-ABCA9B2E4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7613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9BAB0-6D4E-4277-8667-3FCBBFE63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67CA8-8F6B-4321-B3E8-24428A1A6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8EF46-087B-45EC-A999-75CB69C9D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E1517-EE30-4012-BE61-08A100495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ACD4F0-A099-44AE-891E-20DFC3BC8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63ED0-C156-4D44-9BE6-BCCEA26B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319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14856-8951-439B-886A-E42964989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A47C06-5361-4C97-B1A5-94A53E086F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3D692-2131-437A-A7FD-2D5B17808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1047C-FC87-40B3-A626-9410463EF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37407-7C9C-49E6-A81F-5D3A0F626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771D1-2318-44B2-A15F-87B8ADCE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5538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0010-7634-4AC6-93F8-B8DD3A82A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A02CAE-8B8E-45E9-9C4E-E8DB21158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C910D-23FE-48A6-9495-B31364462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6BF4D-D634-44D1-95C8-56527F0B2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6E762-4624-4440-9843-2056C22A6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0095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6801BB-5A27-4654-99C4-4C15765BBC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372F8D-4DB8-4B57-894E-631FB6ED4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4FD05-EA22-42F1-9D19-6133AD597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F683C-5A4D-4BAD-82D2-5E921EAC4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55B4F-4CB5-433A-82A3-42E268FA2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2815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2D7A5E-2AA1-414E-BAB5-B7D76904B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02847D-4E0E-4531-8A8C-FBC4C6EE2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84AF9-572C-44CF-894C-B417CB6F46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FF8C3-07DC-4364-BCBB-617C2FC5BD0D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867A5-B584-4A18-8A2F-42F8CC92C5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822DE-7DAE-4EB3-8C31-9D2E48F7D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CF4E3-F270-4C63-A88C-A3EC868FF0A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02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B3E90-F2EC-4DEE-860D-CBCF7DD694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/>
              <a:t>Pronouns</a:t>
            </a:r>
            <a:endParaRPr lang="es-E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81F0D9-9ED5-4D61-8934-6C2044EAA5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5927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4BF6-CD61-4300-8447-ADC86951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Object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210A-1D9B-409B-B1EA-BB273BDD8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5416" y="1690689"/>
            <a:ext cx="4894384" cy="897766"/>
          </a:xfrm>
        </p:spPr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do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  <a:p>
            <a:endParaRPr lang="es-E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16646-C129-4AEF-B779-CB853FD77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929572"/>
          </a:xfrm>
        </p:spPr>
        <p:txBody>
          <a:bodyPr/>
          <a:lstStyle/>
          <a:p>
            <a:r>
              <a:rPr lang="es-ES" dirty="0" err="1"/>
              <a:t>Object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</a:t>
            </a:r>
            <a:r>
              <a:rPr lang="es-ES" dirty="0" err="1"/>
              <a:t>receive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</p:txBody>
      </p:sp>
      <p:pic>
        <p:nvPicPr>
          <p:cNvPr id="1026" name="Picture 2" descr="Resultado de imagen de boy kicking clipart">
            <a:extLst>
              <a:ext uri="{FF2B5EF4-FFF2-40B4-BE49-F238E27FC236}">
                <a16:creationId xmlns:a16="http://schemas.microsoft.com/office/drawing/2014/main" id="{3AE78CB6-1DCA-47FD-85F9-24248E7CE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7" b="26833"/>
          <a:stretch/>
        </p:blipFill>
        <p:spPr bwMode="auto">
          <a:xfrm>
            <a:off x="3829834" y="2125912"/>
            <a:ext cx="2552211" cy="33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boy kicking clipart">
            <a:extLst>
              <a:ext uri="{FF2B5EF4-FFF2-40B4-BE49-F238E27FC236}">
                <a16:creationId xmlns:a16="http://schemas.microsoft.com/office/drawing/2014/main" id="{522C2F47-C6C9-4380-AF09-22D7AD8541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1" r="55365"/>
          <a:stretch/>
        </p:blipFill>
        <p:spPr bwMode="auto">
          <a:xfrm>
            <a:off x="1888492" y="2755197"/>
            <a:ext cx="1941342" cy="3934630"/>
          </a:xfrm>
          <a:prstGeom prst="rect">
            <a:avLst/>
          </a:prstGeom>
          <a:solidFill>
            <a:schemeClr val="tx2">
              <a:alpha val="0"/>
            </a:schemeClr>
          </a:solidFill>
          <a:ln w="15875" cmpd="sng">
            <a:solidFill>
              <a:schemeClr val="tx2">
                <a:alpha val="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4400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boy kicking clipart">
            <a:extLst>
              <a:ext uri="{FF2B5EF4-FFF2-40B4-BE49-F238E27FC236}">
                <a16:creationId xmlns:a16="http://schemas.microsoft.com/office/drawing/2014/main" id="{3AE78CB6-1DCA-47FD-85F9-24248E7CE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7" b="26833"/>
          <a:stretch/>
        </p:blipFill>
        <p:spPr bwMode="auto">
          <a:xfrm>
            <a:off x="8513202" y="340934"/>
            <a:ext cx="3664730" cy="482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7A4BF6-CD61-4300-8447-ADC86951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Object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210A-1D9B-409B-B1EA-BB273BDD8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046" y="5675145"/>
            <a:ext cx="4894384" cy="996240"/>
          </a:xfrm>
        </p:spPr>
        <p:txBody>
          <a:bodyPr>
            <a:normAutofit fontScale="92500" lnSpcReduction="10000"/>
          </a:bodyPr>
          <a:lstStyle/>
          <a:p>
            <a:r>
              <a:rPr lang="es-ES" sz="3900" dirty="0" err="1"/>
              <a:t>Subject</a:t>
            </a:r>
            <a:r>
              <a:rPr lang="es-ES" sz="3900" dirty="0"/>
              <a:t> </a:t>
            </a:r>
            <a:r>
              <a:rPr lang="es-ES" sz="3900" dirty="0" err="1"/>
              <a:t>Pronouns</a:t>
            </a:r>
            <a:r>
              <a:rPr lang="es-ES" sz="3900" dirty="0"/>
              <a:t> – do </a:t>
            </a:r>
            <a:r>
              <a:rPr lang="es-ES" sz="3900" dirty="0" err="1"/>
              <a:t>the</a:t>
            </a:r>
            <a:r>
              <a:rPr lang="es-ES" sz="3900" dirty="0"/>
              <a:t> </a:t>
            </a:r>
            <a:r>
              <a:rPr lang="es-ES" sz="3900" dirty="0" err="1"/>
              <a:t>action</a:t>
            </a:r>
            <a:endParaRPr lang="es-ES" sz="3900" dirty="0"/>
          </a:p>
          <a:p>
            <a:endParaRPr lang="es-E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16646-C129-4AEF-B779-CB853FD77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539347"/>
            <a:ext cx="5181600" cy="1586565"/>
          </a:xfrm>
        </p:spPr>
        <p:txBody>
          <a:bodyPr>
            <a:normAutofit fontScale="92500" lnSpcReduction="10000"/>
          </a:bodyPr>
          <a:lstStyle/>
          <a:p>
            <a:r>
              <a:rPr lang="es-ES" sz="4000" dirty="0" err="1"/>
              <a:t>Object</a:t>
            </a:r>
            <a:r>
              <a:rPr lang="es-ES" sz="4000" dirty="0"/>
              <a:t> </a:t>
            </a:r>
            <a:r>
              <a:rPr lang="es-ES" sz="4000" dirty="0" err="1"/>
              <a:t>Pronouns</a:t>
            </a:r>
            <a:r>
              <a:rPr lang="es-ES" sz="4000" dirty="0"/>
              <a:t> – </a:t>
            </a:r>
            <a:r>
              <a:rPr lang="es-ES" sz="4000" dirty="0" err="1"/>
              <a:t>receive</a:t>
            </a:r>
            <a:r>
              <a:rPr lang="es-ES" sz="4000" dirty="0"/>
              <a:t> </a:t>
            </a:r>
            <a:r>
              <a:rPr lang="es-ES" sz="4000" dirty="0" err="1"/>
              <a:t>the</a:t>
            </a:r>
            <a:r>
              <a:rPr lang="es-ES" sz="4000" dirty="0"/>
              <a:t> </a:t>
            </a:r>
            <a:r>
              <a:rPr lang="es-ES" sz="4000" dirty="0" err="1"/>
              <a:t>action</a:t>
            </a:r>
            <a:endParaRPr lang="es-ES" sz="4000" dirty="0"/>
          </a:p>
        </p:txBody>
      </p:sp>
      <p:pic>
        <p:nvPicPr>
          <p:cNvPr id="1028" name="Picture 4" descr="Resultado de imagen de boy kicking clipart">
            <a:extLst>
              <a:ext uri="{FF2B5EF4-FFF2-40B4-BE49-F238E27FC236}">
                <a16:creationId xmlns:a16="http://schemas.microsoft.com/office/drawing/2014/main" id="{522C2F47-C6C9-4380-AF09-22D7AD8541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2" r="55365"/>
          <a:stretch/>
        </p:blipFill>
        <p:spPr bwMode="auto">
          <a:xfrm>
            <a:off x="5777036" y="1491174"/>
            <a:ext cx="2750234" cy="5366825"/>
          </a:xfrm>
          <a:prstGeom prst="rect">
            <a:avLst/>
          </a:prstGeom>
          <a:solidFill>
            <a:schemeClr val="tx2">
              <a:alpha val="0"/>
            </a:schemeClr>
          </a:solidFill>
          <a:ln w="15875" cmpd="sng">
            <a:solidFill>
              <a:schemeClr val="tx2">
                <a:alpha val="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85395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4BF6-CD61-4300-8447-ADC86951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Object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210A-1D9B-409B-B1EA-BB273BDD8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5416" y="1690689"/>
            <a:ext cx="4894384" cy="897766"/>
          </a:xfrm>
        </p:spPr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do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  <a:p>
            <a:endParaRPr lang="es-E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16646-C129-4AEF-B779-CB853FD77A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err="1"/>
              <a:t>Object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</a:t>
            </a:r>
            <a:r>
              <a:rPr lang="es-ES" dirty="0" err="1"/>
              <a:t>receive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</p:txBody>
      </p:sp>
      <p:pic>
        <p:nvPicPr>
          <p:cNvPr id="1026" name="Picture 2" descr="Resultado de imagen de boy kicking clipart">
            <a:extLst>
              <a:ext uri="{FF2B5EF4-FFF2-40B4-BE49-F238E27FC236}">
                <a16:creationId xmlns:a16="http://schemas.microsoft.com/office/drawing/2014/main" id="{3AE78CB6-1DCA-47FD-85F9-24248E7CE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7" b="26833"/>
          <a:stretch/>
        </p:blipFill>
        <p:spPr bwMode="auto">
          <a:xfrm>
            <a:off x="3829834" y="2125912"/>
            <a:ext cx="2552211" cy="33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boy kicking clipart">
            <a:extLst>
              <a:ext uri="{FF2B5EF4-FFF2-40B4-BE49-F238E27FC236}">
                <a16:creationId xmlns:a16="http://schemas.microsoft.com/office/drawing/2014/main" id="{522C2F47-C6C9-4380-AF09-22D7AD8541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1" r="55365"/>
          <a:stretch/>
        </p:blipFill>
        <p:spPr bwMode="auto">
          <a:xfrm>
            <a:off x="1888492" y="2755197"/>
            <a:ext cx="1941342" cy="3934630"/>
          </a:xfrm>
          <a:prstGeom prst="rect">
            <a:avLst/>
          </a:prstGeom>
          <a:solidFill>
            <a:schemeClr val="tx2">
              <a:alpha val="0"/>
            </a:schemeClr>
          </a:solidFill>
          <a:ln w="15875" cmpd="sng">
            <a:solidFill>
              <a:schemeClr val="tx2">
                <a:alpha val="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022121-1D8F-4B77-995D-047F0E1A36F9}"/>
              </a:ext>
            </a:extLst>
          </p:cNvPr>
          <p:cNvSpPr txBox="1"/>
          <p:nvPr/>
        </p:nvSpPr>
        <p:spPr>
          <a:xfrm rot="19783631">
            <a:off x="838200" y="3622555"/>
            <a:ext cx="696537" cy="369332"/>
          </a:xfrm>
          <a:prstGeom prst="rect">
            <a:avLst/>
          </a:prstGeom>
          <a:gradFill>
            <a:gsLst>
              <a:gs pos="5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dirty="0"/>
              <a:t>Steve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CC0EF-6689-45CA-B44E-BC4A5F06829D}"/>
              </a:ext>
            </a:extLst>
          </p:cNvPr>
          <p:cNvSpPr txBox="1"/>
          <p:nvPr/>
        </p:nvSpPr>
        <p:spPr>
          <a:xfrm rot="19783631">
            <a:off x="5138026" y="4647592"/>
            <a:ext cx="779893" cy="369332"/>
          </a:xfrm>
          <a:prstGeom prst="rect">
            <a:avLst/>
          </a:prstGeom>
          <a:solidFill>
            <a:srgbClr val="FFC0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dirty="0"/>
              <a:t>Jimmy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1A0AC6E-EB58-4949-8989-40CB335A5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869652"/>
              </p:ext>
            </p:extLst>
          </p:nvPr>
        </p:nvGraphicFramePr>
        <p:xfrm>
          <a:off x="7916841" y="2778265"/>
          <a:ext cx="245660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302">
                  <a:extLst>
                    <a:ext uri="{9D8B030D-6E8A-4147-A177-3AD203B41FA5}">
                      <a16:colId xmlns:a16="http://schemas.microsoft.com/office/drawing/2014/main" val="1672441042"/>
                    </a:ext>
                  </a:extLst>
                </a:gridCol>
                <a:gridCol w="1228302">
                  <a:extLst>
                    <a:ext uri="{9D8B030D-6E8A-4147-A177-3AD203B41FA5}">
                      <a16:colId xmlns:a16="http://schemas.microsoft.com/office/drawing/2014/main" val="211060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Subject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Object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03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35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3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him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7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She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her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38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We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us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7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3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They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them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61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592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4BF6-CD61-4300-8447-ADC86951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Object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210A-1D9B-409B-B1EA-BB273BDD8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5416" y="1690689"/>
            <a:ext cx="4894384" cy="897766"/>
          </a:xfrm>
        </p:spPr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do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  <a:p>
            <a:endParaRPr lang="es-E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16646-C129-4AEF-B779-CB853FD77A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err="1"/>
              <a:t>Object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</a:t>
            </a:r>
            <a:r>
              <a:rPr lang="es-ES" dirty="0" err="1"/>
              <a:t>receive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</p:txBody>
      </p:sp>
      <p:pic>
        <p:nvPicPr>
          <p:cNvPr id="1026" name="Picture 2" descr="Resultado de imagen de boy kicking clipart">
            <a:extLst>
              <a:ext uri="{FF2B5EF4-FFF2-40B4-BE49-F238E27FC236}">
                <a16:creationId xmlns:a16="http://schemas.microsoft.com/office/drawing/2014/main" id="{3AE78CB6-1DCA-47FD-85F9-24248E7CE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7" b="26833"/>
          <a:stretch/>
        </p:blipFill>
        <p:spPr bwMode="auto">
          <a:xfrm>
            <a:off x="3829834" y="2125912"/>
            <a:ext cx="2552211" cy="33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boy kicking clipart">
            <a:extLst>
              <a:ext uri="{FF2B5EF4-FFF2-40B4-BE49-F238E27FC236}">
                <a16:creationId xmlns:a16="http://schemas.microsoft.com/office/drawing/2014/main" id="{522C2F47-C6C9-4380-AF09-22D7AD8541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1" r="55365"/>
          <a:stretch/>
        </p:blipFill>
        <p:spPr bwMode="auto">
          <a:xfrm>
            <a:off x="1888492" y="2755197"/>
            <a:ext cx="1941342" cy="3934630"/>
          </a:xfrm>
          <a:prstGeom prst="rect">
            <a:avLst/>
          </a:prstGeom>
          <a:solidFill>
            <a:schemeClr val="tx2">
              <a:alpha val="0"/>
            </a:schemeClr>
          </a:solidFill>
          <a:ln w="15875" cmpd="sng">
            <a:solidFill>
              <a:schemeClr val="tx2">
                <a:alpha val="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022121-1D8F-4B77-995D-047F0E1A36F9}"/>
              </a:ext>
            </a:extLst>
          </p:cNvPr>
          <p:cNvSpPr txBox="1"/>
          <p:nvPr/>
        </p:nvSpPr>
        <p:spPr>
          <a:xfrm rot="19783631">
            <a:off x="838200" y="3622555"/>
            <a:ext cx="696537" cy="369332"/>
          </a:xfrm>
          <a:prstGeom prst="rect">
            <a:avLst/>
          </a:prstGeom>
          <a:gradFill>
            <a:gsLst>
              <a:gs pos="5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dirty="0"/>
              <a:t>Steve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CC0EF-6689-45CA-B44E-BC4A5F06829D}"/>
              </a:ext>
            </a:extLst>
          </p:cNvPr>
          <p:cNvSpPr txBox="1"/>
          <p:nvPr/>
        </p:nvSpPr>
        <p:spPr>
          <a:xfrm rot="19783631">
            <a:off x="5138026" y="4647592"/>
            <a:ext cx="779893" cy="369332"/>
          </a:xfrm>
          <a:prstGeom prst="rect">
            <a:avLst/>
          </a:prstGeom>
          <a:solidFill>
            <a:srgbClr val="FFC0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dirty="0"/>
              <a:t>Jimmy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1A0AC6E-EB58-4949-8989-40CB335A5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158878"/>
              </p:ext>
            </p:extLst>
          </p:nvPr>
        </p:nvGraphicFramePr>
        <p:xfrm>
          <a:off x="7916841" y="2778265"/>
          <a:ext cx="245660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302">
                  <a:extLst>
                    <a:ext uri="{9D8B030D-6E8A-4147-A177-3AD203B41FA5}">
                      <a16:colId xmlns:a16="http://schemas.microsoft.com/office/drawing/2014/main" val="1672441042"/>
                    </a:ext>
                  </a:extLst>
                </a:gridCol>
                <a:gridCol w="1228302">
                  <a:extLst>
                    <a:ext uri="{9D8B030D-6E8A-4147-A177-3AD203B41FA5}">
                      <a16:colId xmlns:a16="http://schemas.microsoft.com/office/drawing/2014/main" val="211060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Subject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Object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03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35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3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him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7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She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her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38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We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us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7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3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They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them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6105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2BA34456-2A3D-40E7-AAC8-E98CCEB96A16}"/>
              </a:ext>
            </a:extLst>
          </p:cNvPr>
          <p:cNvSpPr/>
          <p:nvPr/>
        </p:nvSpPr>
        <p:spPr>
          <a:xfrm>
            <a:off x="838199" y="4262379"/>
            <a:ext cx="9803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He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4814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4BF6-CD61-4300-8447-ADC86951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Object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210A-1D9B-409B-B1EA-BB273BDD8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5416" y="1690689"/>
            <a:ext cx="4894384" cy="897766"/>
          </a:xfrm>
        </p:spPr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do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  <a:p>
            <a:endParaRPr lang="es-E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16646-C129-4AEF-B779-CB853FD77A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err="1"/>
              <a:t>Object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</a:t>
            </a:r>
            <a:r>
              <a:rPr lang="es-ES" dirty="0" err="1"/>
              <a:t>receive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</p:txBody>
      </p:sp>
      <p:pic>
        <p:nvPicPr>
          <p:cNvPr id="1026" name="Picture 2" descr="Resultado de imagen de boy kicking clipart">
            <a:extLst>
              <a:ext uri="{FF2B5EF4-FFF2-40B4-BE49-F238E27FC236}">
                <a16:creationId xmlns:a16="http://schemas.microsoft.com/office/drawing/2014/main" id="{3AE78CB6-1DCA-47FD-85F9-24248E7CE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7" b="26833"/>
          <a:stretch/>
        </p:blipFill>
        <p:spPr bwMode="auto">
          <a:xfrm>
            <a:off x="3829834" y="2125912"/>
            <a:ext cx="2552211" cy="33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boy kicking clipart">
            <a:extLst>
              <a:ext uri="{FF2B5EF4-FFF2-40B4-BE49-F238E27FC236}">
                <a16:creationId xmlns:a16="http://schemas.microsoft.com/office/drawing/2014/main" id="{522C2F47-C6C9-4380-AF09-22D7AD8541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1" r="55365"/>
          <a:stretch/>
        </p:blipFill>
        <p:spPr bwMode="auto">
          <a:xfrm>
            <a:off x="1888492" y="2755197"/>
            <a:ext cx="1941342" cy="3934630"/>
          </a:xfrm>
          <a:prstGeom prst="rect">
            <a:avLst/>
          </a:prstGeom>
          <a:solidFill>
            <a:schemeClr val="tx2">
              <a:alpha val="0"/>
            </a:schemeClr>
          </a:solidFill>
          <a:ln w="15875" cmpd="sng">
            <a:solidFill>
              <a:schemeClr val="tx2">
                <a:alpha val="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022121-1D8F-4B77-995D-047F0E1A36F9}"/>
              </a:ext>
            </a:extLst>
          </p:cNvPr>
          <p:cNvSpPr txBox="1"/>
          <p:nvPr/>
        </p:nvSpPr>
        <p:spPr>
          <a:xfrm rot="19783631">
            <a:off x="838200" y="3622555"/>
            <a:ext cx="696537" cy="369332"/>
          </a:xfrm>
          <a:prstGeom prst="rect">
            <a:avLst/>
          </a:prstGeom>
          <a:gradFill>
            <a:gsLst>
              <a:gs pos="5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dirty="0"/>
              <a:t>Steve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CC0EF-6689-45CA-B44E-BC4A5F06829D}"/>
              </a:ext>
            </a:extLst>
          </p:cNvPr>
          <p:cNvSpPr txBox="1"/>
          <p:nvPr/>
        </p:nvSpPr>
        <p:spPr>
          <a:xfrm rot="19783631">
            <a:off x="5138026" y="4647592"/>
            <a:ext cx="779893" cy="369332"/>
          </a:xfrm>
          <a:prstGeom prst="rect">
            <a:avLst/>
          </a:prstGeom>
          <a:solidFill>
            <a:srgbClr val="FFC0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dirty="0"/>
              <a:t>Jimmy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1A0AC6E-EB58-4949-8989-40CB335A5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005567"/>
              </p:ext>
            </p:extLst>
          </p:nvPr>
        </p:nvGraphicFramePr>
        <p:xfrm>
          <a:off x="7916841" y="2778265"/>
          <a:ext cx="245660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302">
                  <a:extLst>
                    <a:ext uri="{9D8B030D-6E8A-4147-A177-3AD203B41FA5}">
                      <a16:colId xmlns:a16="http://schemas.microsoft.com/office/drawing/2014/main" val="1672441042"/>
                    </a:ext>
                  </a:extLst>
                </a:gridCol>
                <a:gridCol w="1228302">
                  <a:extLst>
                    <a:ext uri="{9D8B030D-6E8A-4147-A177-3AD203B41FA5}">
                      <a16:colId xmlns:a16="http://schemas.microsoft.com/office/drawing/2014/main" val="211060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Subject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Object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03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35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3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7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She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her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38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We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us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7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3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They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them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6105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2BA34456-2A3D-40E7-AAC8-E98CCEB96A16}"/>
              </a:ext>
            </a:extLst>
          </p:cNvPr>
          <p:cNvSpPr/>
          <p:nvPr/>
        </p:nvSpPr>
        <p:spPr>
          <a:xfrm>
            <a:off x="838199" y="4262379"/>
            <a:ext cx="9803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He</a:t>
            </a:r>
            <a:endParaRPr lang="es-E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5FE0E7-3B39-41A0-9547-DDC909AE7C46}"/>
              </a:ext>
            </a:extLst>
          </p:cNvPr>
          <p:cNvSpPr/>
          <p:nvPr/>
        </p:nvSpPr>
        <p:spPr>
          <a:xfrm>
            <a:off x="5402875" y="5014734"/>
            <a:ext cx="9813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40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him</a:t>
            </a:r>
            <a:endParaRPr lang="es-E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746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4BF6-CD61-4300-8447-ADC86951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Object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210A-1D9B-409B-B1EA-BB273BDD8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5416" y="1690689"/>
            <a:ext cx="4894384" cy="897766"/>
          </a:xfrm>
        </p:spPr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do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  <a:p>
            <a:endParaRPr lang="es-E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16646-C129-4AEF-B779-CB853FD77A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err="1"/>
              <a:t>Object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</a:t>
            </a:r>
            <a:r>
              <a:rPr lang="es-ES" dirty="0" err="1"/>
              <a:t>receive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022121-1D8F-4B77-995D-047F0E1A36F9}"/>
              </a:ext>
            </a:extLst>
          </p:cNvPr>
          <p:cNvSpPr txBox="1"/>
          <p:nvPr/>
        </p:nvSpPr>
        <p:spPr>
          <a:xfrm rot="19783631">
            <a:off x="719834" y="3514835"/>
            <a:ext cx="933269" cy="584775"/>
          </a:xfrm>
          <a:prstGeom prst="rect">
            <a:avLst/>
          </a:prstGeom>
          <a:gradFill>
            <a:gsLst>
              <a:gs pos="5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sz="3200" dirty="0"/>
              <a:t>Jane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CC0EF-6689-45CA-B44E-BC4A5F06829D}"/>
              </a:ext>
            </a:extLst>
          </p:cNvPr>
          <p:cNvSpPr txBox="1"/>
          <p:nvPr/>
        </p:nvSpPr>
        <p:spPr>
          <a:xfrm rot="19783631">
            <a:off x="6696151" y="5671370"/>
            <a:ext cx="2187843" cy="584775"/>
          </a:xfrm>
          <a:prstGeom prst="rect">
            <a:avLst/>
          </a:prstGeom>
          <a:solidFill>
            <a:srgbClr val="FFC0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children</a:t>
            </a:r>
            <a:endParaRPr lang="es-ES" sz="32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1A0AC6E-EB58-4949-8989-40CB335A5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66457"/>
              </p:ext>
            </p:extLst>
          </p:nvPr>
        </p:nvGraphicFramePr>
        <p:xfrm>
          <a:off x="8958419" y="2626198"/>
          <a:ext cx="245660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302">
                  <a:extLst>
                    <a:ext uri="{9D8B030D-6E8A-4147-A177-3AD203B41FA5}">
                      <a16:colId xmlns:a16="http://schemas.microsoft.com/office/drawing/2014/main" val="1672441042"/>
                    </a:ext>
                  </a:extLst>
                </a:gridCol>
                <a:gridCol w="1228302">
                  <a:extLst>
                    <a:ext uri="{9D8B030D-6E8A-4147-A177-3AD203B41FA5}">
                      <a16:colId xmlns:a16="http://schemas.microsoft.com/office/drawing/2014/main" val="211060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Subject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Object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03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35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3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him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7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She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her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38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We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us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7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3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They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them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61054"/>
                  </a:ext>
                </a:extLst>
              </a:tr>
            </a:tbl>
          </a:graphicData>
        </a:graphic>
      </p:graphicFrame>
      <p:pic>
        <p:nvPicPr>
          <p:cNvPr id="3074" name="Picture 2" descr="Resultado de imagen de photographer cartoon images">
            <a:extLst>
              <a:ext uri="{FF2B5EF4-FFF2-40B4-BE49-F238E27FC236}">
                <a16:creationId xmlns:a16="http://schemas.microsoft.com/office/drawing/2014/main" id="{62F869AA-3B6A-4EEA-9ED5-9A8F72EF7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08" y="2822713"/>
            <a:ext cx="2512871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n relacionada">
            <a:extLst>
              <a:ext uri="{FF2B5EF4-FFF2-40B4-BE49-F238E27FC236}">
                <a16:creationId xmlns:a16="http://schemas.microsoft.com/office/drawing/2014/main" id="{569D9583-CCC4-485C-9902-2EFE7401A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881" y="2778265"/>
            <a:ext cx="3731213" cy="256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60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4BF6-CD61-4300-8447-ADC86951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Object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210A-1D9B-409B-B1EA-BB273BDD8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5416" y="1690689"/>
            <a:ext cx="4894384" cy="897766"/>
          </a:xfrm>
        </p:spPr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do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  <a:p>
            <a:endParaRPr lang="es-E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16646-C129-4AEF-B779-CB853FD77A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err="1"/>
              <a:t>Object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</a:t>
            </a:r>
            <a:r>
              <a:rPr lang="es-ES" dirty="0" err="1"/>
              <a:t>receive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022121-1D8F-4B77-995D-047F0E1A36F9}"/>
              </a:ext>
            </a:extLst>
          </p:cNvPr>
          <p:cNvSpPr txBox="1"/>
          <p:nvPr/>
        </p:nvSpPr>
        <p:spPr>
          <a:xfrm rot="19783631">
            <a:off x="719834" y="3514835"/>
            <a:ext cx="933269" cy="584775"/>
          </a:xfrm>
          <a:prstGeom prst="rect">
            <a:avLst/>
          </a:prstGeom>
          <a:gradFill>
            <a:gsLst>
              <a:gs pos="5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sz="3200" dirty="0"/>
              <a:t>Jane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CC0EF-6689-45CA-B44E-BC4A5F06829D}"/>
              </a:ext>
            </a:extLst>
          </p:cNvPr>
          <p:cNvSpPr txBox="1"/>
          <p:nvPr/>
        </p:nvSpPr>
        <p:spPr>
          <a:xfrm rot="19783631">
            <a:off x="6696151" y="5671370"/>
            <a:ext cx="2187843" cy="584775"/>
          </a:xfrm>
          <a:prstGeom prst="rect">
            <a:avLst/>
          </a:prstGeom>
          <a:solidFill>
            <a:srgbClr val="FFC0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children</a:t>
            </a:r>
            <a:endParaRPr lang="es-ES" sz="32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1A0AC6E-EB58-4949-8989-40CB335A5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149622"/>
              </p:ext>
            </p:extLst>
          </p:nvPr>
        </p:nvGraphicFramePr>
        <p:xfrm>
          <a:off x="8958419" y="2626198"/>
          <a:ext cx="2456604" cy="342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302">
                  <a:extLst>
                    <a:ext uri="{9D8B030D-6E8A-4147-A177-3AD203B41FA5}">
                      <a16:colId xmlns:a16="http://schemas.microsoft.com/office/drawing/2014/main" val="1672441042"/>
                    </a:ext>
                  </a:extLst>
                </a:gridCol>
                <a:gridCol w="1228302">
                  <a:extLst>
                    <a:ext uri="{9D8B030D-6E8A-4147-A177-3AD203B41FA5}">
                      <a16:colId xmlns:a16="http://schemas.microsoft.com/office/drawing/2014/main" val="211060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/>
                        <a:t>Subject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Object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03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35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3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him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7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her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38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We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us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7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3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They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them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61054"/>
                  </a:ext>
                </a:extLst>
              </a:tr>
            </a:tbl>
          </a:graphicData>
        </a:graphic>
      </p:graphicFrame>
      <p:pic>
        <p:nvPicPr>
          <p:cNvPr id="3074" name="Picture 2" descr="Resultado de imagen de photographer cartoon images">
            <a:extLst>
              <a:ext uri="{FF2B5EF4-FFF2-40B4-BE49-F238E27FC236}">
                <a16:creationId xmlns:a16="http://schemas.microsoft.com/office/drawing/2014/main" id="{62F869AA-3B6A-4EEA-9ED5-9A8F72EF7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08" y="2822713"/>
            <a:ext cx="2512871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n relacionada">
            <a:extLst>
              <a:ext uri="{FF2B5EF4-FFF2-40B4-BE49-F238E27FC236}">
                <a16:creationId xmlns:a16="http://schemas.microsoft.com/office/drawing/2014/main" id="{569D9583-CCC4-485C-9902-2EFE7401A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881" y="2778265"/>
            <a:ext cx="3731213" cy="256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A89ED9-21B1-435A-B2A6-914AE9D66979}"/>
              </a:ext>
            </a:extLst>
          </p:cNvPr>
          <p:cNvSpPr txBox="1"/>
          <p:nvPr/>
        </p:nvSpPr>
        <p:spPr>
          <a:xfrm>
            <a:off x="993913" y="5499652"/>
            <a:ext cx="944489" cy="70788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 rtlCol="0">
            <a:spAutoFit/>
          </a:bodyPr>
          <a:lstStyle/>
          <a:p>
            <a:r>
              <a:rPr lang="es-ES" sz="4000" dirty="0" err="1"/>
              <a:t>She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8651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4BF6-CD61-4300-8447-ADC86951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Object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210A-1D9B-409B-B1EA-BB273BDD8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5416" y="1690689"/>
            <a:ext cx="4894384" cy="897766"/>
          </a:xfrm>
        </p:spPr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do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  <a:p>
            <a:endParaRPr lang="es-E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16646-C129-4AEF-B779-CB853FD77A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err="1"/>
              <a:t>Object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</a:t>
            </a:r>
            <a:r>
              <a:rPr lang="es-ES" dirty="0" err="1"/>
              <a:t>receive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022121-1D8F-4B77-995D-047F0E1A36F9}"/>
              </a:ext>
            </a:extLst>
          </p:cNvPr>
          <p:cNvSpPr txBox="1"/>
          <p:nvPr/>
        </p:nvSpPr>
        <p:spPr>
          <a:xfrm rot="19783631">
            <a:off x="719834" y="3514835"/>
            <a:ext cx="933269" cy="584775"/>
          </a:xfrm>
          <a:prstGeom prst="rect">
            <a:avLst/>
          </a:prstGeom>
          <a:gradFill>
            <a:gsLst>
              <a:gs pos="5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sz="3200" dirty="0"/>
              <a:t>Jane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CC0EF-6689-45CA-B44E-BC4A5F06829D}"/>
              </a:ext>
            </a:extLst>
          </p:cNvPr>
          <p:cNvSpPr txBox="1"/>
          <p:nvPr/>
        </p:nvSpPr>
        <p:spPr>
          <a:xfrm rot="19783631">
            <a:off x="6696151" y="5671370"/>
            <a:ext cx="2187843" cy="584775"/>
          </a:xfrm>
          <a:prstGeom prst="rect">
            <a:avLst/>
          </a:prstGeom>
          <a:solidFill>
            <a:srgbClr val="FFC0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children</a:t>
            </a:r>
            <a:endParaRPr lang="es-ES" sz="32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1A0AC6E-EB58-4949-8989-40CB335A5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719471"/>
              </p:ext>
            </p:extLst>
          </p:nvPr>
        </p:nvGraphicFramePr>
        <p:xfrm>
          <a:off x="8958419" y="2626198"/>
          <a:ext cx="2456604" cy="3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302">
                  <a:extLst>
                    <a:ext uri="{9D8B030D-6E8A-4147-A177-3AD203B41FA5}">
                      <a16:colId xmlns:a16="http://schemas.microsoft.com/office/drawing/2014/main" val="1672441042"/>
                    </a:ext>
                  </a:extLst>
                </a:gridCol>
                <a:gridCol w="1228302">
                  <a:extLst>
                    <a:ext uri="{9D8B030D-6E8A-4147-A177-3AD203B41FA5}">
                      <a16:colId xmlns:a16="http://schemas.microsoft.com/office/drawing/2014/main" val="211060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Subject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err="1"/>
                        <a:t>Object</a:t>
                      </a:r>
                      <a:endParaRPr lang="es-E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03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35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3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him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7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her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38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We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us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7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3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They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61054"/>
                  </a:ext>
                </a:extLst>
              </a:tr>
            </a:tbl>
          </a:graphicData>
        </a:graphic>
      </p:graphicFrame>
      <p:pic>
        <p:nvPicPr>
          <p:cNvPr id="3074" name="Picture 2" descr="Resultado de imagen de photographer cartoon images">
            <a:extLst>
              <a:ext uri="{FF2B5EF4-FFF2-40B4-BE49-F238E27FC236}">
                <a16:creationId xmlns:a16="http://schemas.microsoft.com/office/drawing/2014/main" id="{62F869AA-3B6A-4EEA-9ED5-9A8F72EF7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08" y="2822713"/>
            <a:ext cx="2512871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n relacionada">
            <a:extLst>
              <a:ext uri="{FF2B5EF4-FFF2-40B4-BE49-F238E27FC236}">
                <a16:creationId xmlns:a16="http://schemas.microsoft.com/office/drawing/2014/main" id="{569D9583-CCC4-485C-9902-2EFE7401A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881" y="2778265"/>
            <a:ext cx="3731213" cy="256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A89ED9-21B1-435A-B2A6-914AE9D66979}"/>
              </a:ext>
            </a:extLst>
          </p:cNvPr>
          <p:cNvSpPr txBox="1"/>
          <p:nvPr/>
        </p:nvSpPr>
        <p:spPr>
          <a:xfrm>
            <a:off x="993913" y="5499652"/>
            <a:ext cx="944489" cy="70788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 rtlCol="0">
            <a:spAutoFit/>
          </a:bodyPr>
          <a:lstStyle/>
          <a:p>
            <a:r>
              <a:rPr lang="es-ES" sz="4000" dirty="0" err="1"/>
              <a:t>She</a:t>
            </a:r>
            <a:endParaRPr lang="es-E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3EB944-40A6-4E32-AF4B-1A3C11F80161}"/>
              </a:ext>
            </a:extLst>
          </p:cNvPr>
          <p:cNvSpPr txBox="1"/>
          <p:nvPr/>
        </p:nvSpPr>
        <p:spPr>
          <a:xfrm rot="19712537">
            <a:off x="5658678" y="5897217"/>
            <a:ext cx="1071127" cy="584775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rtlCol="0">
            <a:spAutoFit/>
          </a:bodyPr>
          <a:lstStyle/>
          <a:p>
            <a:r>
              <a:rPr lang="es-ES" sz="3200" dirty="0" err="1"/>
              <a:t>them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6973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4BF6-CD61-4300-8447-ADC86951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Object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210A-1D9B-409B-B1EA-BB273BDD8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5416" y="1690689"/>
            <a:ext cx="4894384" cy="897766"/>
          </a:xfrm>
        </p:spPr>
        <p:txBody>
          <a:bodyPr/>
          <a:lstStyle/>
          <a:p>
            <a:r>
              <a:rPr lang="es-ES" dirty="0" err="1"/>
              <a:t>Subject</a:t>
            </a:r>
            <a:r>
              <a:rPr lang="es-ES" dirty="0"/>
              <a:t> </a:t>
            </a:r>
            <a:r>
              <a:rPr lang="es-ES" dirty="0" err="1"/>
              <a:t>Pronouns</a:t>
            </a:r>
            <a:r>
              <a:rPr lang="es-ES" dirty="0"/>
              <a:t> – do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action</a:t>
            </a:r>
            <a:endParaRPr lang="es-ES" dirty="0"/>
          </a:p>
          <a:p>
            <a:endParaRPr lang="es-E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16646-C129-4AEF-B779-CB853FD77A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/>
              <a:t>Object Pronouns – receive the action</a:t>
            </a:r>
            <a:endParaRPr lang="es-E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022121-1D8F-4B77-995D-047F0E1A36F9}"/>
              </a:ext>
            </a:extLst>
          </p:cNvPr>
          <p:cNvSpPr txBox="1"/>
          <p:nvPr/>
        </p:nvSpPr>
        <p:spPr>
          <a:xfrm rot="19783631">
            <a:off x="719834" y="3514835"/>
            <a:ext cx="933269" cy="584775"/>
          </a:xfrm>
          <a:prstGeom prst="rect">
            <a:avLst/>
          </a:prstGeom>
          <a:gradFill>
            <a:gsLst>
              <a:gs pos="5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sz="3200" dirty="0"/>
              <a:t>Jane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CC0EF-6689-45CA-B44E-BC4A5F06829D}"/>
              </a:ext>
            </a:extLst>
          </p:cNvPr>
          <p:cNvSpPr txBox="1"/>
          <p:nvPr/>
        </p:nvSpPr>
        <p:spPr>
          <a:xfrm rot="19783631">
            <a:off x="6696151" y="5671370"/>
            <a:ext cx="2187843" cy="584775"/>
          </a:xfrm>
          <a:prstGeom prst="rect">
            <a:avLst/>
          </a:prstGeom>
          <a:solidFill>
            <a:srgbClr val="FFC0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children</a:t>
            </a:r>
            <a:endParaRPr lang="es-ES" sz="32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1A0AC6E-EB58-4949-8989-40CB335A5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666837"/>
              </p:ext>
            </p:extLst>
          </p:nvPr>
        </p:nvGraphicFramePr>
        <p:xfrm>
          <a:off x="8958419" y="2626198"/>
          <a:ext cx="245660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302">
                  <a:extLst>
                    <a:ext uri="{9D8B030D-6E8A-4147-A177-3AD203B41FA5}">
                      <a16:colId xmlns:a16="http://schemas.microsoft.com/office/drawing/2014/main" val="1672441042"/>
                    </a:ext>
                  </a:extLst>
                </a:gridCol>
                <a:gridCol w="1228302">
                  <a:extLst>
                    <a:ext uri="{9D8B030D-6E8A-4147-A177-3AD203B41FA5}">
                      <a16:colId xmlns:a16="http://schemas.microsoft.com/office/drawing/2014/main" val="211060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Subject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Object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03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35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3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him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7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her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38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it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We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us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7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you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3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err="1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They</a:t>
                      </a:r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s-ES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61054"/>
                  </a:ext>
                </a:extLst>
              </a:tr>
            </a:tbl>
          </a:graphicData>
        </a:graphic>
      </p:graphicFrame>
      <p:pic>
        <p:nvPicPr>
          <p:cNvPr id="3074" name="Picture 2" descr="Resultado de imagen de photographer cartoon images">
            <a:extLst>
              <a:ext uri="{FF2B5EF4-FFF2-40B4-BE49-F238E27FC236}">
                <a16:creationId xmlns:a16="http://schemas.microsoft.com/office/drawing/2014/main" id="{62F869AA-3B6A-4EEA-9ED5-9A8F72EF7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08" y="2822713"/>
            <a:ext cx="2512871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n relacionada">
            <a:extLst>
              <a:ext uri="{FF2B5EF4-FFF2-40B4-BE49-F238E27FC236}">
                <a16:creationId xmlns:a16="http://schemas.microsoft.com/office/drawing/2014/main" id="{569D9583-CCC4-485C-9902-2EFE7401A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120" y="2627820"/>
            <a:ext cx="3731213" cy="256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42D8096-BACF-401D-B84B-F972ADAAD976}"/>
              </a:ext>
            </a:extLst>
          </p:cNvPr>
          <p:cNvSpPr/>
          <p:nvPr/>
        </p:nvSpPr>
        <p:spPr>
          <a:xfrm>
            <a:off x="669545" y="4365509"/>
            <a:ext cx="9444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She</a:t>
            </a:r>
            <a:endParaRPr lang="es-E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34E45-B378-4E4A-8D13-8647045AA463}"/>
              </a:ext>
            </a:extLst>
          </p:cNvPr>
          <p:cNvSpPr/>
          <p:nvPr/>
        </p:nvSpPr>
        <p:spPr>
          <a:xfrm>
            <a:off x="5837528" y="5301563"/>
            <a:ext cx="12907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40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them</a:t>
            </a:r>
            <a:endParaRPr lang="es-E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081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9E627-D1D0-46B8-8D7E-DF6ACB34F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_____ </a:t>
            </a:r>
            <a:r>
              <a:rPr lang="es-ES" dirty="0" err="1"/>
              <a:t>kicked</a:t>
            </a:r>
            <a:r>
              <a:rPr lang="es-ES" dirty="0"/>
              <a:t> Jimmy.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E3D38F-9885-4812-B5E5-249FD32652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5100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9E627-D1D0-46B8-8D7E-DF6ACB34F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u="sng" dirty="0"/>
              <a:t>__He__</a:t>
            </a:r>
            <a:r>
              <a:rPr lang="es-ES" dirty="0"/>
              <a:t> </a:t>
            </a:r>
            <a:r>
              <a:rPr lang="es-ES" dirty="0" err="1"/>
              <a:t>kicked</a:t>
            </a:r>
            <a:r>
              <a:rPr lang="es-ES" dirty="0"/>
              <a:t> Jimmy.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E3D38F-9885-4812-B5E5-249FD32652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4050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9E627-D1D0-46B8-8D7E-DF6ACB34F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u="sng" dirty="0"/>
              <a:t>__He__</a:t>
            </a:r>
            <a:r>
              <a:rPr lang="es-ES" dirty="0"/>
              <a:t> </a:t>
            </a:r>
            <a:r>
              <a:rPr lang="es-ES" dirty="0" err="1"/>
              <a:t>kicked</a:t>
            </a:r>
            <a:r>
              <a:rPr lang="es-ES" dirty="0"/>
              <a:t> ______.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E3D38F-9885-4812-B5E5-249FD32652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4500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9E627-D1D0-46B8-8D7E-DF6ACB34F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u="sng" dirty="0"/>
              <a:t>_He_</a:t>
            </a:r>
            <a:r>
              <a:rPr lang="es-ES" dirty="0"/>
              <a:t> </a:t>
            </a:r>
            <a:r>
              <a:rPr lang="es-ES" dirty="0" err="1"/>
              <a:t>kicked</a:t>
            </a:r>
            <a:r>
              <a:rPr lang="es-ES" dirty="0"/>
              <a:t> _</a:t>
            </a:r>
            <a:r>
              <a:rPr lang="es-ES" u="sng" dirty="0" err="1"/>
              <a:t>him</a:t>
            </a:r>
            <a:r>
              <a:rPr lang="es-ES" dirty="0"/>
              <a:t>_.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E3D38F-9885-4812-B5E5-249FD32652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1685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8CAB4-B8C8-443D-B7B1-FFC85E90E0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609" y="1122363"/>
            <a:ext cx="10681252" cy="2387600"/>
          </a:xfrm>
        </p:spPr>
        <p:txBody>
          <a:bodyPr/>
          <a:lstStyle/>
          <a:p>
            <a:r>
              <a:rPr lang="es-ES" u="sng" dirty="0"/>
              <a:t>Jane</a:t>
            </a:r>
            <a:r>
              <a:rPr lang="es-ES" dirty="0"/>
              <a:t> </a:t>
            </a:r>
            <a:r>
              <a:rPr lang="es-ES" dirty="0" err="1"/>
              <a:t>took</a:t>
            </a:r>
            <a:r>
              <a:rPr lang="es-ES" dirty="0"/>
              <a:t> a </a:t>
            </a:r>
            <a:r>
              <a:rPr lang="es-ES" dirty="0" err="1"/>
              <a:t>photo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u="sng" dirty="0" err="1"/>
              <a:t>the</a:t>
            </a:r>
            <a:r>
              <a:rPr lang="es-ES" u="sng" dirty="0"/>
              <a:t> </a:t>
            </a:r>
            <a:r>
              <a:rPr lang="es-ES" u="sng" dirty="0" err="1"/>
              <a:t>children</a:t>
            </a:r>
            <a:r>
              <a:rPr lang="es-ES" u="sng" dirty="0"/>
              <a:t>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3A6CD1-12EE-4309-B883-DA7E9A169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7787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8CAB4-B8C8-443D-B7B1-FFC85E90E0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609" y="1122363"/>
            <a:ext cx="10681252" cy="2387600"/>
          </a:xfrm>
        </p:spPr>
        <p:txBody>
          <a:bodyPr/>
          <a:lstStyle/>
          <a:p>
            <a:r>
              <a:rPr lang="es-ES" u="sng" dirty="0" err="1"/>
              <a:t>She</a:t>
            </a:r>
            <a:r>
              <a:rPr lang="es-ES" dirty="0"/>
              <a:t> </a:t>
            </a:r>
            <a:r>
              <a:rPr lang="es-ES" dirty="0" err="1"/>
              <a:t>took</a:t>
            </a:r>
            <a:r>
              <a:rPr lang="es-ES" dirty="0"/>
              <a:t> a </a:t>
            </a:r>
            <a:r>
              <a:rPr lang="es-ES" dirty="0" err="1"/>
              <a:t>photo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u="sng" dirty="0" err="1"/>
              <a:t>them</a:t>
            </a:r>
            <a:r>
              <a:rPr lang="es-ES" u="sng"/>
              <a:t>.</a:t>
            </a:r>
            <a:endParaRPr lang="es-ES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3A6CD1-12EE-4309-B883-DA7E9A169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8749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317</Words>
  <Application>Microsoft Office PowerPoint</Application>
  <PresentationFormat>Widescreen</PresentationFormat>
  <Paragraphs>174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Pronouns</vt:lpstr>
      <vt:lpstr>Subject or Object</vt:lpstr>
      <vt:lpstr>Subject or Object</vt:lpstr>
      <vt:lpstr>Subject or Object</vt:lpstr>
      <vt:lpstr>Subject or Object</vt:lpstr>
      <vt:lpstr>Subject or Object</vt:lpstr>
      <vt:lpstr>Subject or Object</vt:lpstr>
      <vt:lpstr>Subject or Object</vt:lpstr>
      <vt:lpstr>Subject or Object</vt:lpstr>
      <vt:lpstr>Subject or Object</vt:lpstr>
      <vt:lpstr>_____ kicked Jimmy.</vt:lpstr>
      <vt:lpstr>__He__ kicked Jimmy.</vt:lpstr>
      <vt:lpstr>__He__ kicked ______.</vt:lpstr>
      <vt:lpstr>_He_ kicked _him_.</vt:lpstr>
      <vt:lpstr>Jane took a photo of the children.</vt:lpstr>
      <vt:lpstr>She took a photo of them.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Pronouns</dc:title>
  <dc:creator>Steve Wolstencroft</dc:creator>
  <cp:lastModifiedBy>Steve Wolstencroft</cp:lastModifiedBy>
  <cp:revision>7</cp:revision>
  <dcterms:created xsi:type="dcterms:W3CDTF">2018-10-13T11:18:33Z</dcterms:created>
  <dcterms:modified xsi:type="dcterms:W3CDTF">2018-10-13T13:16:54Z</dcterms:modified>
</cp:coreProperties>
</file>